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53" r:id="rId5"/>
    <p:sldMasterId id="2147483655" r:id="rId6"/>
    <p:sldMasterId id="2147483657" r:id="rId7"/>
    <p:sldMasterId id="2147483659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925">
          <p15:clr>
            <a:srgbClr val="000000"/>
          </p15:clr>
        </p15:guide>
        <p15:guide id="3" pos="2789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37" roundtripDataSignature="AMtx7miAzENlkEq0FV2aNLk/TOBLm99U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925"/>
        <p:guide pos="278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0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11" Type="http://schemas.openxmlformats.org/officeDocument/2006/relationships/slide" Target="slides/slide2.xml"/><Relationship Id="rId33" Type="http://schemas.openxmlformats.org/officeDocument/2006/relationships/slide" Target="slides/slide24.xml"/><Relationship Id="rId10" Type="http://schemas.openxmlformats.org/officeDocument/2006/relationships/slide" Target="slides/slide1.xml"/><Relationship Id="rId32" Type="http://schemas.openxmlformats.org/officeDocument/2006/relationships/slide" Target="slides/slide23.xml"/><Relationship Id="rId13" Type="http://schemas.openxmlformats.org/officeDocument/2006/relationships/slide" Target="slides/slide4.xml"/><Relationship Id="rId35" Type="http://schemas.openxmlformats.org/officeDocument/2006/relationships/slide" Target="slides/slide26.xml"/><Relationship Id="rId12" Type="http://schemas.openxmlformats.org/officeDocument/2006/relationships/slide" Target="slides/slide3.xml"/><Relationship Id="rId34" Type="http://schemas.openxmlformats.org/officeDocument/2006/relationships/slide" Target="slides/slide25.xml"/><Relationship Id="rId15" Type="http://schemas.openxmlformats.org/officeDocument/2006/relationships/slide" Target="slides/slide6.xml"/><Relationship Id="rId37" Type="http://customschemas.google.com/relationships/presentationmetadata" Target="metadata"/><Relationship Id="rId14" Type="http://schemas.openxmlformats.org/officeDocument/2006/relationships/slide" Target="slides/slide5.xml"/><Relationship Id="rId36" Type="http://schemas.openxmlformats.org/officeDocument/2006/relationships/slide" Target="slides/slide27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png>
</file>

<file path=ppt/media/image58.gif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7701f003ed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17701f003ed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7701f003ed_0_1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17701f003ed_0_1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7701f003ed_0_1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17701f003ed_0_1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7701f003ed_0_2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17701f003ed_0_2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691a7975c5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1691a7975c5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691a7975c5_0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1691a7975c5_0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691a7975c5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1691a7975c5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691a7975c5_0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1691a7975c5_0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6d4a16f76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16d4a16f76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742d6921f3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1742d6921f3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691a7975c5_0_3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1691a7975c5_0_3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691a7975c5_0_3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1691a7975c5_0_3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691a7975c5_0_4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g1691a7975c5_0_4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69eb1a65cb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g169eb1a65cb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742d6921f3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g1742d6921f3_0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7701f003ed_0_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17701f003ed_0_2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691a7975c5_0_4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g1691a7975c5_0_4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742d6921f3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742d6921f3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69eb1a65cb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69eb1a65cb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69eb1a65cb_0_1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69eb1a65cb_0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6acf5fe232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16acf5fe232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6acf5fe23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6acf5fe23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8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8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38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25" name="Google Shape;25;p38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8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8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字" type="vertTx">
  <p:cSld name="VERTICAL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9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9"/>
          <p:cNvSpPr txBox="1"/>
          <p:nvPr>
            <p:ph idx="1" type="body"/>
          </p:nvPr>
        </p:nvSpPr>
        <p:spPr>
          <a:xfrm rot="5400000">
            <a:off x="2940844" y="-942182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39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9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9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&#10;文本" type="vertTitleAndTx">
  <p:cSld name="VERTICAL_TITLE_AND_VERTICAL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0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0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0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0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0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>
  <p:cSld name="标题和内容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>
  <p:cSld name="节标题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7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7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>
  <p:cSld name="两栏内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>
  <p:cSld name="比较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3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3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3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1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theme" Target="../theme/theme2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628650" y="1370012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2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</p:sldLayoutIdLst>
  <p:transition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24"/>
          <p:cNvSpPr txBox="1"/>
          <p:nvPr>
            <p:ph idx="1" type="body"/>
          </p:nvPr>
        </p:nvSpPr>
        <p:spPr>
          <a:xfrm>
            <a:off x="628650" y="1370012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24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24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</p:sldLayoutIdLst>
  <p:transition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26"/>
          <p:cNvSpPr txBox="1"/>
          <p:nvPr>
            <p:ph idx="1" type="body"/>
          </p:nvPr>
        </p:nvSpPr>
        <p:spPr>
          <a:xfrm>
            <a:off x="628650" y="1370012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26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26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26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1"/>
  </p:sldLayoutIdLst>
  <p:transition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/>
          <p:nvPr/>
        </p:nvSpPr>
        <p:spPr>
          <a:xfrm>
            <a:off x="8288337" y="4730750"/>
            <a:ext cx="976312" cy="261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100"/>
              <a:buFont typeface="Arial"/>
              <a:buNone/>
            </a:pPr>
            <a:r>
              <a:rPr b="1" i="0" lang="en-US" sz="11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公司LOGO</a:t>
            </a:r>
            <a:endParaRPr/>
          </a:p>
        </p:txBody>
      </p:sp>
      <p:sp>
        <p:nvSpPr>
          <p:cNvPr id="62" name="Google Shape;62;p28"/>
          <p:cNvSpPr/>
          <p:nvPr/>
        </p:nvSpPr>
        <p:spPr>
          <a:xfrm>
            <a:off x="7986712" y="4692650"/>
            <a:ext cx="336550" cy="336550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8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628650" y="1370012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</p:sldLayoutIdLst>
  <p:transition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2"/>
          <p:cNvSpPr txBox="1"/>
          <p:nvPr/>
        </p:nvSpPr>
        <p:spPr>
          <a:xfrm>
            <a:off x="8288337" y="4730750"/>
            <a:ext cx="976312" cy="261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100"/>
              <a:buFont typeface="Arial"/>
              <a:buNone/>
            </a:pPr>
            <a:r>
              <a:rPr b="1" i="0" lang="en-US" sz="11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公司LOGO</a:t>
            </a:r>
            <a:endParaRPr/>
          </a:p>
        </p:txBody>
      </p:sp>
      <p:sp>
        <p:nvSpPr>
          <p:cNvPr id="74" name="Google Shape;74;p32"/>
          <p:cNvSpPr/>
          <p:nvPr/>
        </p:nvSpPr>
        <p:spPr>
          <a:xfrm>
            <a:off x="7986712" y="4692650"/>
            <a:ext cx="336550" cy="336550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2"/>
          <p:cNvSpPr txBox="1"/>
          <p:nvPr>
            <p:ph type="title"/>
          </p:nvPr>
        </p:nvSpPr>
        <p:spPr>
          <a:xfrm>
            <a:off x="628650" y="274637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>
            <a:off x="628650" y="1370012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6286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3028950" y="4767262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6457950" y="4767262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</p:sldLayoutIdLst>
  <p:transition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32.png"/><Relationship Id="rId9" Type="http://schemas.openxmlformats.org/officeDocument/2006/relationships/image" Target="../media/image27.png"/><Relationship Id="rId5" Type="http://schemas.openxmlformats.org/officeDocument/2006/relationships/image" Target="../media/image17.png"/><Relationship Id="rId6" Type="http://schemas.openxmlformats.org/officeDocument/2006/relationships/image" Target="../media/image22.png"/><Relationship Id="rId7" Type="http://schemas.openxmlformats.org/officeDocument/2006/relationships/image" Target="../media/image24.png"/><Relationship Id="rId8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2.png"/><Relationship Id="rId7" Type="http://schemas.openxmlformats.org/officeDocument/2006/relationships/image" Target="../media/image31.png"/><Relationship Id="rId8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28.png"/><Relationship Id="rId5" Type="http://schemas.openxmlformats.org/officeDocument/2006/relationships/image" Target="../media/image7.png"/><Relationship Id="rId6" Type="http://schemas.openxmlformats.org/officeDocument/2006/relationships/image" Target="../media/image22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Relationship Id="rId6" Type="http://schemas.openxmlformats.org/officeDocument/2006/relationships/image" Target="../media/image36.png"/><Relationship Id="rId7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11" Type="http://schemas.openxmlformats.org/officeDocument/2006/relationships/image" Target="../media/image39.png"/><Relationship Id="rId10" Type="http://schemas.openxmlformats.org/officeDocument/2006/relationships/image" Target="../media/image7.png"/><Relationship Id="rId9" Type="http://schemas.openxmlformats.org/officeDocument/2006/relationships/image" Target="../media/image41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43.png"/><Relationship Id="rId5" Type="http://schemas.openxmlformats.org/officeDocument/2006/relationships/image" Target="../media/image29.jpg"/><Relationship Id="rId6" Type="http://schemas.openxmlformats.org/officeDocument/2006/relationships/image" Target="../media/image51.png"/><Relationship Id="rId7" Type="http://schemas.openxmlformats.org/officeDocument/2006/relationships/image" Target="../media/image3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40.png"/><Relationship Id="rId5" Type="http://schemas.openxmlformats.org/officeDocument/2006/relationships/image" Target="../media/image37.jpg"/><Relationship Id="rId6" Type="http://schemas.openxmlformats.org/officeDocument/2006/relationships/image" Target="../media/image38.png"/><Relationship Id="rId7" Type="http://schemas.openxmlformats.org/officeDocument/2006/relationships/image" Target="../media/image4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38.png"/><Relationship Id="rId5" Type="http://schemas.openxmlformats.org/officeDocument/2006/relationships/image" Target="../media/image48.png"/><Relationship Id="rId6" Type="http://schemas.openxmlformats.org/officeDocument/2006/relationships/image" Target="../media/image56.png"/><Relationship Id="rId7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53.png"/><Relationship Id="rId5" Type="http://schemas.openxmlformats.org/officeDocument/2006/relationships/image" Target="../media/image4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hyperlink" Target="http://drive.google.com/file/d/1gGlS71Mc_lbtxyfwLOkialo9GyZA5RYL/view" TargetMode="External"/><Relationship Id="rId5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42.png"/><Relationship Id="rId5" Type="http://schemas.openxmlformats.org/officeDocument/2006/relationships/image" Target="../media/image22.png"/><Relationship Id="rId6" Type="http://schemas.openxmlformats.org/officeDocument/2006/relationships/image" Target="../media/image58.gif"/><Relationship Id="rId7" Type="http://schemas.openxmlformats.org/officeDocument/2006/relationships/image" Target="../media/image5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png"/><Relationship Id="rId4" Type="http://schemas.openxmlformats.org/officeDocument/2006/relationships/image" Target="../media/image50.png"/><Relationship Id="rId5" Type="http://schemas.openxmlformats.org/officeDocument/2006/relationships/image" Target="../media/image54.jpg"/><Relationship Id="rId6" Type="http://schemas.openxmlformats.org/officeDocument/2006/relationships/image" Target="../media/image5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9.png"/><Relationship Id="rId4" Type="http://schemas.openxmlformats.org/officeDocument/2006/relationships/image" Target="../media/image7.png"/><Relationship Id="rId5" Type="http://schemas.openxmlformats.org/officeDocument/2006/relationships/image" Target="../media/image4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7.png"/><Relationship Id="rId4" Type="http://schemas.openxmlformats.org/officeDocument/2006/relationships/hyperlink" Target="https://www.aphis.usda.gov/aphis/ourfocus/animalhealth/monitoring-and-surveillance/nahms/nahms-studies/nahms-studies-table?cat=general" TargetMode="External"/><Relationship Id="rId10" Type="http://schemas.openxmlformats.org/officeDocument/2006/relationships/hyperlink" Target="https://create.arduino.cc/projecthub/abhilashpatel121/easyfft-fast-fourier-transform-fft-for-arduino-9d2677" TargetMode="External"/><Relationship Id="rId9" Type="http://schemas.openxmlformats.org/officeDocument/2006/relationships/hyperlink" Target="https://www.thethingsnetwork.org/forum/t/setting-up-basic-station-protocol-on-rak7240-and-rak7249-industrial-gateways/37011/9" TargetMode="External"/><Relationship Id="rId5" Type="http://schemas.openxmlformats.org/officeDocument/2006/relationships/hyperlink" Target="https://docs.aws.amazon.com/iot/latest/developerguide/connect-iot-lorawan-what-is-lorawan.html" TargetMode="External"/><Relationship Id="rId6" Type="http://schemas.openxmlformats.org/officeDocument/2006/relationships/hyperlink" Target="https://sites.tufts.edu/eeseniordesignhandbook/files/2017/05/FireBrick_OKeefe_F1.pdf" TargetMode="External"/><Relationship Id="rId7" Type="http://schemas.openxmlformats.org/officeDocument/2006/relationships/hyperlink" Target="https://www.espressif.com/en/products/modules/esp32" TargetMode="External"/><Relationship Id="rId8" Type="http://schemas.openxmlformats.org/officeDocument/2006/relationships/hyperlink" Target="https://github.com/danielgusland/Arduino-sound-localization#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6.png"/><Relationship Id="rId9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60.png"/><Relationship Id="rId7" Type="http://schemas.openxmlformats.org/officeDocument/2006/relationships/image" Target="../media/image55.pn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1" Type="http://schemas.openxmlformats.org/officeDocument/2006/relationships/image" Target="../media/image20.png"/><Relationship Id="rId10" Type="http://schemas.openxmlformats.org/officeDocument/2006/relationships/image" Target="../media/image30.png"/><Relationship Id="rId9" Type="http://schemas.openxmlformats.org/officeDocument/2006/relationships/image" Target="../media/image19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9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14.png"/><Relationship Id="rId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3998912" y="0"/>
            <a:ext cx="5145087" cy="5143500"/>
          </a:xfrm>
          <a:custGeom>
            <a:rect b="b" l="l" r="r" t="t"/>
            <a:pathLst>
              <a:path extrusionOk="0" h="5143500" w="5145087">
                <a:moveTo>
                  <a:pt x="2104771" y="0"/>
                </a:moveTo>
                <a:lnTo>
                  <a:pt x="5145087" y="0"/>
                </a:lnTo>
                <a:lnTo>
                  <a:pt x="5145087" y="0"/>
                </a:lnTo>
                <a:lnTo>
                  <a:pt x="5145087" y="3038728"/>
                </a:lnTo>
                <a:cubicBezTo>
                  <a:pt x="5145087" y="4201161"/>
                  <a:pt x="4202749" y="5143499"/>
                  <a:pt x="3040316" y="5143499"/>
                </a:cubicBezTo>
                <a:lnTo>
                  <a:pt x="0" y="5143500"/>
                </a:lnTo>
                <a:lnTo>
                  <a:pt x="0" y="5143500"/>
                </a:lnTo>
                <a:lnTo>
                  <a:pt x="0" y="2104771"/>
                </a:lnTo>
                <a:cubicBezTo>
                  <a:pt x="0" y="942338"/>
                  <a:pt x="942338" y="0"/>
                  <a:pt x="2104771" y="0"/>
                </a:cubicBez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072" y="2267733"/>
            <a:ext cx="548640" cy="5486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"/>
          <p:cNvGrpSpPr/>
          <p:nvPr/>
        </p:nvGrpSpPr>
        <p:grpSpPr>
          <a:xfrm>
            <a:off x="4287071" y="2022400"/>
            <a:ext cx="4856888" cy="967609"/>
            <a:chOff x="237278" y="2137010"/>
            <a:chExt cx="4857374" cy="967416"/>
          </a:xfrm>
        </p:grpSpPr>
        <p:sp>
          <p:nvSpPr>
            <p:cNvPr id="91" name="Google Shape;91;p1"/>
            <p:cNvSpPr txBox="1"/>
            <p:nvPr/>
          </p:nvSpPr>
          <p:spPr>
            <a:xfrm>
              <a:off x="1188352" y="2137010"/>
              <a:ext cx="39063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BB76C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DBB76C"/>
                  </a:solidFill>
                </a:rPr>
                <a:t>Midterm Presentation</a:t>
              </a:r>
              <a:endParaRPr/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3099848" y="2660596"/>
              <a:ext cx="1971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BB76C"/>
                </a:buClr>
                <a:buSzPts val="2000"/>
                <a:buFont typeface="Arial"/>
                <a:buNone/>
              </a:pPr>
              <a:r>
                <a:rPr b="1" lang="en-US" sz="1800">
                  <a:solidFill>
                    <a:srgbClr val="DBB76C"/>
                  </a:solidFill>
                </a:rPr>
                <a:t>Team Coyote1</a:t>
              </a:r>
              <a:endParaRPr b="1" sz="1800">
                <a:solidFill>
                  <a:srgbClr val="DBB76C"/>
                </a:solidFill>
              </a:endParaRPr>
            </a:p>
          </p:txBody>
        </p:sp>
        <p:cxnSp>
          <p:nvCxnSpPr>
            <p:cNvPr id="93" name="Google Shape;93;p1"/>
            <p:cNvCxnSpPr/>
            <p:nvPr/>
          </p:nvCxnSpPr>
          <p:spPr>
            <a:xfrm flipH="1" rot="10800000">
              <a:off x="1165149" y="2654005"/>
              <a:ext cx="3906300" cy="6600"/>
            </a:xfrm>
            <a:prstGeom prst="straightConnector1">
              <a:avLst/>
            </a:prstGeom>
            <a:noFill/>
            <a:ln cap="flat" cmpd="sng" w="9525">
              <a:solidFill>
                <a:srgbClr val="DBB76C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94" name="Google Shape;94;p1"/>
            <p:cNvSpPr/>
            <p:nvPr/>
          </p:nvSpPr>
          <p:spPr>
            <a:xfrm>
              <a:off x="237278" y="2203444"/>
              <a:ext cx="900982" cy="900982"/>
            </a:xfrm>
            <a:custGeom>
              <a:rect b="b" l="l" r="r" t="t"/>
              <a:pathLst>
                <a:path extrusionOk="0" h="1470991" w="1470991">
                  <a:moveTo>
                    <a:pt x="546280" y="203752"/>
                  </a:moveTo>
                  <a:cubicBezTo>
                    <a:pt x="357107" y="203752"/>
                    <a:pt x="203752" y="357107"/>
                    <a:pt x="203752" y="546280"/>
                  </a:cubicBezTo>
                  <a:lnTo>
                    <a:pt x="203752" y="1267238"/>
                  </a:lnTo>
                  <a:lnTo>
                    <a:pt x="924710" y="1267238"/>
                  </a:lnTo>
                  <a:cubicBezTo>
                    <a:pt x="1113883" y="1267238"/>
                    <a:pt x="1267238" y="1113883"/>
                    <a:pt x="1267238" y="924710"/>
                  </a:cubicBezTo>
                  <a:lnTo>
                    <a:pt x="1267238" y="203752"/>
                  </a:lnTo>
                  <a:close/>
                  <a:moveTo>
                    <a:pt x="473777" y="0"/>
                  </a:moveTo>
                  <a:lnTo>
                    <a:pt x="1470991" y="0"/>
                  </a:lnTo>
                  <a:lnTo>
                    <a:pt x="1470991" y="997214"/>
                  </a:lnTo>
                  <a:cubicBezTo>
                    <a:pt x="1470991" y="1258874"/>
                    <a:pt x="1258874" y="1470991"/>
                    <a:pt x="997214" y="1470991"/>
                  </a:cubicBezTo>
                  <a:lnTo>
                    <a:pt x="0" y="1470991"/>
                  </a:lnTo>
                  <a:lnTo>
                    <a:pt x="0" y="473777"/>
                  </a:lnTo>
                  <a:cubicBezTo>
                    <a:pt x="0" y="212117"/>
                    <a:pt x="212117" y="0"/>
                    <a:pt x="473777" y="0"/>
                  </a:cubicBezTo>
                  <a:close/>
                </a:path>
              </a:pathLst>
            </a:custGeom>
            <a:solidFill>
              <a:srgbClr val="DBB7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 txBox="1"/>
          <p:nvPr/>
        </p:nvSpPr>
        <p:spPr>
          <a:xfrm>
            <a:off x="-2" y="4897200"/>
            <a:ext cx="29115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900">
                <a:solidFill>
                  <a:srgbClr val="DBB76C"/>
                </a:solidFill>
              </a:rPr>
              <a:t>2022 KSW Fall Program</a:t>
            </a:r>
            <a:endParaRPr sz="900">
              <a:solidFill>
                <a:srgbClr val="DBB76C"/>
              </a:solidFill>
            </a:endParaRPr>
          </a:p>
        </p:txBody>
      </p:sp>
    </p:spTree>
  </p:cSld>
  <p:clrMapOvr>
    <a:masterClrMapping/>
  </p:clrMapOvr>
  <p:transition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0"/>
          <p:cNvSpPr txBox="1"/>
          <p:nvPr/>
        </p:nvSpPr>
        <p:spPr>
          <a:xfrm>
            <a:off x="428625" y="79375"/>
            <a:ext cx="2751137" cy="40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2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</a:t>
            </a:r>
            <a:endParaRPr sz="2000"/>
          </a:p>
        </p:txBody>
      </p:sp>
      <p:sp>
        <p:nvSpPr>
          <p:cNvPr id="275" name="Google Shape;275;p10"/>
          <p:cNvSpPr txBox="1"/>
          <p:nvPr/>
        </p:nvSpPr>
        <p:spPr>
          <a:xfrm>
            <a:off x="0" y="0"/>
            <a:ext cx="428625" cy="557212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6475" y="2844500"/>
            <a:ext cx="2472850" cy="12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0"/>
          <p:cNvSpPr txBox="1"/>
          <p:nvPr/>
        </p:nvSpPr>
        <p:spPr>
          <a:xfrm>
            <a:off x="1681813" y="4130375"/>
            <a:ext cx="18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Multi-tech gateway</a:t>
            </a:r>
            <a:endParaRPr b="1">
              <a:solidFill>
                <a:srgbClr val="DBB76C"/>
              </a:solidFill>
            </a:endParaRPr>
          </a:p>
        </p:txBody>
      </p:sp>
      <p:pic>
        <p:nvPicPr>
          <p:cNvPr id="279" name="Google Shape;27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7950" y="2283346"/>
            <a:ext cx="743200" cy="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632" y="1437900"/>
            <a:ext cx="230687" cy="2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0"/>
          <p:cNvSpPr txBox="1"/>
          <p:nvPr/>
        </p:nvSpPr>
        <p:spPr>
          <a:xfrm>
            <a:off x="386325" y="1375000"/>
            <a:ext cx="5124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Memory error that the multi-tech gateway lacked storage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82" name="Google Shape;282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632" y="1958825"/>
            <a:ext cx="230687" cy="2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0"/>
          <p:cNvSpPr txBox="1"/>
          <p:nvPr/>
        </p:nvSpPr>
        <p:spPr>
          <a:xfrm>
            <a:off x="428621" y="1812573"/>
            <a:ext cx="490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When we looked at how much storage was left </a:t>
            </a:r>
            <a:endParaRPr b="1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on the mLinux terminal, there was enough storage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84" name="Google Shape;284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2307" y="1875375"/>
            <a:ext cx="230687" cy="2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0"/>
          <p:cNvSpPr txBox="1"/>
          <p:nvPr/>
        </p:nvSpPr>
        <p:spPr>
          <a:xfrm>
            <a:off x="5421300" y="1829175"/>
            <a:ext cx="376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ResIoT did not support the Rak gateway 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86" name="Google Shape;286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7357" y="376055"/>
            <a:ext cx="646500" cy="6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0"/>
          <p:cNvSpPr txBox="1"/>
          <p:nvPr/>
        </p:nvSpPr>
        <p:spPr>
          <a:xfrm>
            <a:off x="2632600" y="391500"/>
            <a:ext cx="646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T</a:t>
            </a:r>
            <a:r>
              <a:rPr b="1" lang="en-US">
                <a:solidFill>
                  <a:srgbClr val="DBB76C"/>
                </a:solidFill>
              </a:rPr>
              <a:t>o connect the gateway to the ResIoT,</a:t>
            </a:r>
            <a:endParaRPr b="1">
              <a:solidFill>
                <a:srgbClr val="DBB76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The program provided by the ResIoT had to be installed on the gateway.</a:t>
            </a:r>
            <a:endParaRPr b="1">
              <a:solidFill>
                <a:srgbClr val="DBB76C"/>
              </a:solidFill>
            </a:endParaRPr>
          </a:p>
        </p:txBody>
      </p:sp>
      <p:pic>
        <p:nvPicPr>
          <p:cNvPr id="288" name="Google Shape;288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5563" y="3058184"/>
            <a:ext cx="1077600" cy="10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450" y="2366534"/>
            <a:ext cx="743200" cy="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94281" y="2302775"/>
            <a:ext cx="2272973" cy="227407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0"/>
          <p:cNvSpPr txBox="1"/>
          <p:nvPr/>
        </p:nvSpPr>
        <p:spPr>
          <a:xfrm>
            <a:off x="6160063" y="4271888"/>
            <a:ext cx="18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Rak7249 Gateway</a:t>
            </a:r>
            <a:endParaRPr b="1">
              <a:solidFill>
                <a:srgbClr val="DBB76C"/>
              </a:solidFill>
            </a:endParaRPr>
          </a:p>
        </p:txBody>
      </p:sp>
      <p:pic>
        <p:nvPicPr>
          <p:cNvPr id="292" name="Google Shape;292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10625" y="3037684"/>
            <a:ext cx="1077600" cy="10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7701f003ed_0_59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2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</a:t>
            </a:r>
            <a:endParaRPr sz="2000"/>
          </a:p>
        </p:txBody>
      </p:sp>
      <p:sp>
        <p:nvSpPr>
          <p:cNvPr id="298" name="Google Shape;298;g17701f003ed_0_59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g17701f003ed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17701f003ed_0_59"/>
          <p:cNvSpPr txBox="1"/>
          <p:nvPr/>
        </p:nvSpPr>
        <p:spPr>
          <a:xfrm>
            <a:off x="2525313" y="851875"/>
            <a:ext cx="462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Local Server VS Cloud Server</a:t>
            </a:r>
            <a:endParaRPr sz="2000"/>
          </a:p>
        </p:txBody>
      </p:sp>
      <p:pic>
        <p:nvPicPr>
          <p:cNvPr id="301" name="Google Shape;301;g17701f003ed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5785" y="479575"/>
            <a:ext cx="537550" cy="537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17701f003ed_0_59"/>
          <p:cNvSpPr txBox="1"/>
          <p:nvPr/>
        </p:nvSpPr>
        <p:spPr>
          <a:xfrm>
            <a:off x="2300113" y="1432313"/>
            <a:ext cx="1797900" cy="6720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g17701f003ed_0_59"/>
          <p:cNvSpPr txBox="1"/>
          <p:nvPr/>
        </p:nvSpPr>
        <p:spPr>
          <a:xfrm>
            <a:off x="2395363" y="1522363"/>
            <a:ext cx="1571700" cy="502800"/>
          </a:xfrm>
          <a:prstGeom prst="rect">
            <a:avLst/>
          </a:prstGeom>
          <a:noFill/>
          <a:ln cap="flat" cmpd="sng" w="12700">
            <a:solidFill>
              <a:srgbClr val="0D0D0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4" name="Google Shape;304;g17701f003ed_0_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2013" y="1634338"/>
            <a:ext cx="1310838" cy="259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17701f003ed_0_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8950" y="1502225"/>
            <a:ext cx="316687" cy="316687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17701f003ed_0_59"/>
          <p:cNvSpPr txBox="1"/>
          <p:nvPr/>
        </p:nvSpPr>
        <p:spPr>
          <a:xfrm>
            <a:off x="4756275" y="1506663"/>
            <a:ext cx="386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Failed to install it due to unknown errors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07" name="Google Shape;307;g17701f003ed_0_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25526" y="2235813"/>
            <a:ext cx="834025" cy="8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17701f003ed_0_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2063" y="3281024"/>
            <a:ext cx="915500" cy="9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17701f003ed_0_5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69487" y="3407710"/>
            <a:ext cx="1571702" cy="88407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7701f003ed_0_59"/>
          <p:cNvSpPr txBox="1"/>
          <p:nvPr/>
        </p:nvSpPr>
        <p:spPr>
          <a:xfrm>
            <a:off x="620563" y="3007500"/>
            <a:ext cx="18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configuration files</a:t>
            </a:r>
            <a:endParaRPr b="1">
              <a:solidFill>
                <a:srgbClr val="DBB76C"/>
              </a:solidFill>
            </a:endParaRPr>
          </a:p>
        </p:txBody>
      </p:sp>
      <p:sp>
        <p:nvSpPr>
          <p:cNvPr id="311" name="Google Shape;311;g17701f003ed_0_59"/>
          <p:cNvSpPr txBox="1"/>
          <p:nvPr/>
        </p:nvSpPr>
        <p:spPr>
          <a:xfrm>
            <a:off x="693763" y="4088250"/>
            <a:ext cx="18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DBB76C"/>
                </a:solidFill>
              </a:rPr>
              <a:t>uploaded</a:t>
            </a:r>
            <a:endParaRPr b="1">
              <a:solidFill>
                <a:srgbClr val="DBB76C"/>
              </a:solidFill>
            </a:endParaRPr>
          </a:p>
        </p:txBody>
      </p:sp>
      <p:sp>
        <p:nvSpPr>
          <p:cNvPr id="312" name="Google Shape;312;g17701f003ed_0_59"/>
          <p:cNvSpPr txBox="1"/>
          <p:nvPr/>
        </p:nvSpPr>
        <p:spPr>
          <a:xfrm>
            <a:off x="4269900" y="3053700"/>
            <a:ext cx="378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The application server could be created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13" name="Google Shape;313;g17701f003ed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1188" y="2969191"/>
            <a:ext cx="428700" cy="428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17701f003ed_0_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1196" y="3689375"/>
            <a:ext cx="316675" cy="31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17701f003ed_0_59"/>
          <p:cNvSpPr txBox="1"/>
          <p:nvPr/>
        </p:nvSpPr>
        <p:spPr>
          <a:xfrm>
            <a:off x="4197425" y="3693813"/>
            <a:ext cx="470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 Connection failed due to an authentication problem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7701f003ed_0_119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2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</a:t>
            </a:r>
            <a:endParaRPr sz="2000"/>
          </a:p>
        </p:txBody>
      </p:sp>
      <p:sp>
        <p:nvSpPr>
          <p:cNvPr id="321" name="Google Shape;321;g17701f003ed_0_119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2" name="Google Shape;322;g17701f003ed_0_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17701f003ed_0_119"/>
          <p:cNvSpPr txBox="1"/>
          <p:nvPr/>
        </p:nvSpPr>
        <p:spPr>
          <a:xfrm rot="2700000">
            <a:off x="504151" y="1323686"/>
            <a:ext cx="1196849" cy="1196849"/>
          </a:xfrm>
          <a:prstGeom prst="rect">
            <a:avLst/>
          </a:prstGeom>
          <a:solidFill>
            <a:srgbClr val="DBB76C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4" name="Google Shape;324;g17701f003ed_0_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812" y="1518188"/>
            <a:ext cx="1743531" cy="92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g17701f003ed_0_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9126" y="832837"/>
            <a:ext cx="251875" cy="25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g17701f003ed_0_119"/>
          <p:cNvSpPr txBox="1"/>
          <p:nvPr/>
        </p:nvSpPr>
        <p:spPr>
          <a:xfrm>
            <a:off x="2354319" y="832825"/>
            <a:ext cx="533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The process of building the server went smoothly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27" name="Google Shape;327;g17701f003ed_0_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8526" y="1374987"/>
            <a:ext cx="251875" cy="25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g17701f003ed_0_119"/>
          <p:cNvSpPr txBox="1"/>
          <p:nvPr/>
        </p:nvSpPr>
        <p:spPr>
          <a:xfrm>
            <a:off x="2331000" y="1259103"/>
            <a:ext cx="6779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If clients are connected to the same network, we can access to the application server through the static IP address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29" name="Google Shape;329;g17701f003ed_0_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9132" y="1973000"/>
            <a:ext cx="230687" cy="2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17701f003ed_0_119"/>
          <p:cNvSpPr txBox="1"/>
          <p:nvPr/>
        </p:nvSpPr>
        <p:spPr>
          <a:xfrm>
            <a:off x="2341468" y="1887394"/>
            <a:ext cx="6378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It was necessary to access the console window to register the gateway, </a:t>
            </a:r>
            <a:endParaRPr b="1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but it was not possible to access the console window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31" name="Google Shape;331;g17701f003ed_0_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8526" y="2445050"/>
            <a:ext cx="251875" cy="25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g17701f003ed_0_119"/>
          <p:cNvSpPr txBox="1"/>
          <p:nvPr/>
        </p:nvSpPr>
        <p:spPr>
          <a:xfrm>
            <a:off x="2354319" y="2497585"/>
            <a:ext cx="533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Re-created the certificate and tried registering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33" name="Google Shape;333;g17701f003ed_0_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79119" y="2938250"/>
            <a:ext cx="230687" cy="2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g17701f003ed_0_119"/>
          <p:cNvSpPr txBox="1"/>
          <p:nvPr/>
        </p:nvSpPr>
        <p:spPr>
          <a:xfrm>
            <a:off x="2341477" y="2922975"/>
            <a:ext cx="6378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>
                <a:solidFill>
                  <a:srgbClr val="FFFFFF"/>
                </a:solidFill>
              </a:rPr>
              <a:t>The same authentication problem occurred such as 401 and 404 errors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335" name="Google Shape;335;g17701f003ed_0_1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713" y="3485675"/>
            <a:ext cx="247285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17701f003ed_0_1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2988" y="3543475"/>
            <a:ext cx="922300" cy="92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g17701f003ed_0_119"/>
          <p:cNvSpPr txBox="1"/>
          <p:nvPr/>
        </p:nvSpPr>
        <p:spPr>
          <a:xfrm>
            <a:off x="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38" name="Google Shape;338;g17701f003ed_0_119"/>
          <p:cNvSpPr txBox="1"/>
          <p:nvPr/>
        </p:nvSpPr>
        <p:spPr>
          <a:xfrm>
            <a:off x="3865363" y="3728400"/>
            <a:ext cx="406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DBB76C"/>
                </a:solidFill>
              </a:rPr>
              <a:t>multi-tech gateway </a:t>
            </a:r>
            <a:endParaRPr b="1" sz="1800">
              <a:solidFill>
                <a:srgbClr val="DBB76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DBB76C"/>
                </a:solidFill>
              </a:rPr>
              <a:t>had been previously registered.</a:t>
            </a:r>
            <a:endParaRPr sz="1200">
              <a:solidFill>
                <a:srgbClr val="DBB76C"/>
              </a:solidFill>
            </a:endParaRPr>
          </a:p>
        </p:txBody>
      </p:sp>
      <p:pic>
        <p:nvPicPr>
          <p:cNvPr id="339" name="Google Shape;339;g17701f003ed_0_1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79013" y="3728413"/>
            <a:ext cx="800401" cy="80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7701f003ed_0_176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2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</a:t>
            </a:r>
            <a:endParaRPr sz="2000"/>
          </a:p>
        </p:txBody>
      </p:sp>
      <p:sp>
        <p:nvSpPr>
          <p:cNvPr id="345" name="Google Shape;345;g17701f003ed_0_176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6" name="Google Shape;346;g17701f003ed_0_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17701f003ed_0_176"/>
          <p:cNvSpPr txBox="1"/>
          <p:nvPr/>
        </p:nvSpPr>
        <p:spPr>
          <a:xfrm>
            <a:off x="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348" name="Google Shape;348;g17701f003ed_0_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100" y="3293900"/>
            <a:ext cx="666335" cy="58706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g17701f003ed_0_176"/>
          <p:cNvSpPr txBox="1"/>
          <p:nvPr/>
        </p:nvSpPr>
        <p:spPr>
          <a:xfrm>
            <a:off x="2004073" y="3326850"/>
            <a:ext cx="672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An attempt was made to register a different multi-tech gateway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with the SENET cloud server.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50" name="Google Shape;350;g17701f003ed_0_176"/>
          <p:cNvSpPr txBox="1"/>
          <p:nvPr/>
        </p:nvSpPr>
        <p:spPr>
          <a:xfrm>
            <a:off x="2004073" y="4086475"/>
            <a:ext cx="638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The multi-tech gateway could not connect to the Internet,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so the gateway software provided by SENET could not be installed.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51" name="Google Shape;351;g17701f003ed_0_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6613" y="4149163"/>
            <a:ext cx="445297" cy="4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17701f003ed_0_1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7193" y="1542931"/>
            <a:ext cx="1033175" cy="94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17701f003ed_0_176"/>
          <p:cNvSpPr txBox="1"/>
          <p:nvPr/>
        </p:nvSpPr>
        <p:spPr>
          <a:xfrm>
            <a:off x="1482350" y="2660288"/>
            <a:ext cx="63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DBB76C"/>
                </a:solidFill>
              </a:rPr>
              <a:t>D</a:t>
            </a:r>
            <a:r>
              <a:rPr b="1" lang="en-US" sz="1800">
                <a:solidFill>
                  <a:srgbClr val="DBB76C"/>
                </a:solidFill>
              </a:rPr>
              <a:t>ecided to turn our attention back to the cloud server.</a:t>
            </a:r>
            <a:endParaRPr b="1" sz="1800">
              <a:solidFill>
                <a:srgbClr val="DBB76C"/>
              </a:solidFill>
            </a:endParaRPr>
          </a:p>
        </p:txBody>
      </p:sp>
      <p:sp>
        <p:nvSpPr>
          <p:cNvPr id="354" name="Google Shape;354;g17701f003ed_0_176"/>
          <p:cNvSpPr/>
          <p:nvPr/>
        </p:nvSpPr>
        <p:spPr>
          <a:xfrm>
            <a:off x="3604525" y="386250"/>
            <a:ext cx="3729600" cy="1721100"/>
          </a:xfrm>
          <a:prstGeom prst="cloudCallout">
            <a:avLst>
              <a:gd fmla="val -63355" name="adj1"/>
              <a:gd fmla="val 53361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g17701f003ed_0_17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66838" y="875474"/>
            <a:ext cx="2620525" cy="64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7701f003ed_0_242"/>
          <p:cNvSpPr txBox="1"/>
          <p:nvPr/>
        </p:nvSpPr>
        <p:spPr>
          <a:xfrm rot="2700000">
            <a:off x="378951" y="1733836"/>
            <a:ext cx="1196849" cy="1196849"/>
          </a:xfrm>
          <a:prstGeom prst="rect">
            <a:avLst/>
          </a:prstGeom>
          <a:solidFill>
            <a:srgbClr val="DBB76C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1" name="Google Shape;361;g17701f003ed_0_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12" y="1928338"/>
            <a:ext cx="1743531" cy="92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g17701f003ed_0_2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2226" y="2506397"/>
            <a:ext cx="1698575" cy="1699374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17701f003ed_0_242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2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</a:t>
            </a:r>
            <a:endParaRPr sz="2000"/>
          </a:p>
        </p:txBody>
      </p:sp>
      <p:sp>
        <p:nvSpPr>
          <p:cNvPr id="364" name="Google Shape;364;g17701f003ed_0_242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5" name="Google Shape;365;g17701f003ed_0_2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17701f003ed_0_242"/>
          <p:cNvSpPr txBox="1"/>
          <p:nvPr/>
        </p:nvSpPr>
        <p:spPr>
          <a:xfrm>
            <a:off x="0" y="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367" name="Google Shape;367;g17701f003ed_0_2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250" y="2983746"/>
            <a:ext cx="1034775" cy="103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17701f003ed_0_2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53575" y="1312631"/>
            <a:ext cx="930025" cy="85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17701f003ed_0_242"/>
          <p:cNvSpPr txBox="1"/>
          <p:nvPr/>
        </p:nvSpPr>
        <p:spPr>
          <a:xfrm>
            <a:off x="4088782" y="1439025"/>
            <a:ext cx="5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B</a:t>
            </a:r>
            <a:r>
              <a:rPr b="1" lang="en-US" sz="1600">
                <a:solidFill>
                  <a:schemeClr val="lt1"/>
                </a:solidFill>
              </a:rPr>
              <a:t>ut it </a:t>
            </a:r>
            <a:r>
              <a:rPr b="1" lang="en-US" sz="1600">
                <a:solidFill>
                  <a:schemeClr val="lt1"/>
                </a:solidFill>
              </a:rPr>
              <a:t>always show disconnected</a:t>
            </a:r>
            <a:endParaRPr b="1" sz="1600">
              <a:solidFill>
                <a:schemeClr val="lt1"/>
              </a:solidFill>
            </a:endParaRPr>
          </a:p>
        </p:txBody>
      </p:sp>
      <p:pic>
        <p:nvPicPr>
          <p:cNvPr id="370" name="Google Shape;370;g17701f003ed_0_2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88182" y="1479338"/>
            <a:ext cx="428700" cy="4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g17701f003ed_0_2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88150" y="2628563"/>
            <a:ext cx="641500" cy="6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7701f003ed_0_242"/>
          <p:cNvSpPr txBox="1"/>
          <p:nvPr/>
        </p:nvSpPr>
        <p:spPr>
          <a:xfrm>
            <a:off x="4088782" y="2678368"/>
            <a:ext cx="501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D</a:t>
            </a:r>
            <a:r>
              <a:rPr b="1" lang="en-US" sz="1600">
                <a:solidFill>
                  <a:schemeClr val="lt1"/>
                </a:solidFill>
              </a:rPr>
              <a:t>ebugged the Rak’s Internet connection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373" name="Google Shape;373;g17701f003ed_0_242"/>
          <p:cNvSpPr txBox="1"/>
          <p:nvPr/>
        </p:nvSpPr>
        <p:spPr>
          <a:xfrm>
            <a:off x="4029651" y="3782522"/>
            <a:ext cx="488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C</a:t>
            </a:r>
            <a:r>
              <a:rPr b="1" lang="en-US" sz="1600">
                <a:solidFill>
                  <a:schemeClr val="lt1"/>
                </a:solidFill>
              </a:rPr>
              <a:t>onnected to The Things Network again,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</a:rPr>
              <a:t>the gateway’s status said connected-!!</a:t>
            </a:r>
            <a:endParaRPr b="1" sz="1600">
              <a:solidFill>
                <a:schemeClr val="lt1"/>
              </a:solidFill>
            </a:endParaRPr>
          </a:p>
        </p:txBody>
      </p:sp>
      <p:pic>
        <p:nvPicPr>
          <p:cNvPr id="374" name="Google Shape;374;g17701f003ed_0_2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457438" y="3901238"/>
            <a:ext cx="502925" cy="502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g17701f003ed_0_242"/>
          <p:cNvSpPr txBox="1"/>
          <p:nvPr/>
        </p:nvSpPr>
        <p:spPr>
          <a:xfrm>
            <a:off x="1218750" y="734963"/>
            <a:ext cx="670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DBB76C"/>
                </a:solidFill>
              </a:rPr>
              <a:t>T</a:t>
            </a:r>
            <a:r>
              <a:rPr b="1" lang="en-US" sz="1800">
                <a:solidFill>
                  <a:srgbClr val="DBB76C"/>
                </a:solidFill>
              </a:rPr>
              <a:t>ried to connect the RAK7249 gateway to The Things stack</a:t>
            </a:r>
            <a:endParaRPr b="1" sz="1800">
              <a:solidFill>
                <a:srgbClr val="DBB76C"/>
              </a:solidFill>
            </a:endParaRPr>
          </a:p>
        </p:txBody>
      </p:sp>
      <p:pic>
        <p:nvPicPr>
          <p:cNvPr id="376" name="Google Shape;376;g17701f003ed_0_2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5400000">
            <a:off x="5665600" y="2117534"/>
            <a:ext cx="308349" cy="30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g17701f003ed_0_2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5400000">
            <a:off x="5665600" y="3330947"/>
            <a:ext cx="308349" cy="30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691a7975c5_0_94"/>
          <p:cNvSpPr txBox="1"/>
          <p:nvPr/>
        </p:nvSpPr>
        <p:spPr>
          <a:xfrm>
            <a:off x="428625" y="79375"/>
            <a:ext cx="342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3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Esp32 – Gateway</a:t>
            </a:r>
            <a:endParaRPr sz="2000"/>
          </a:p>
        </p:txBody>
      </p:sp>
      <p:sp>
        <p:nvSpPr>
          <p:cNvPr id="383" name="Google Shape;383;g1691a7975c5_0_94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4" name="Google Shape;384;g1691a7975c5_0_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g1691a7975c5_0_94"/>
          <p:cNvSpPr/>
          <p:nvPr/>
        </p:nvSpPr>
        <p:spPr>
          <a:xfrm>
            <a:off x="3464262" y="1319686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g1691a7975c5_0_94"/>
          <p:cNvSpPr/>
          <p:nvPr/>
        </p:nvSpPr>
        <p:spPr>
          <a:xfrm>
            <a:off x="7257212" y="1395724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g1691a7975c5_0_94"/>
          <p:cNvSpPr txBox="1"/>
          <p:nvPr/>
        </p:nvSpPr>
        <p:spPr>
          <a:xfrm>
            <a:off x="5076638" y="3440750"/>
            <a:ext cx="1750800" cy="600300"/>
          </a:xfrm>
          <a:prstGeom prst="rect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 sz="1100">
                <a:solidFill>
                  <a:srgbClr val="FFFFFF"/>
                </a:solidFill>
              </a:rPr>
              <a:t>Low-cost &amp; Low-power system on a chip microcontrollers</a:t>
            </a:r>
            <a:endParaRPr b="1" sz="1100"/>
          </a:p>
        </p:txBody>
      </p:sp>
      <p:sp>
        <p:nvSpPr>
          <p:cNvPr id="388" name="Google Shape;388;g1691a7975c5_0_94"/>
          <p:cNvSpPr/>
          <p:nvPr/>
        </p:nvSpPr>
        <p:spPr>
          <a:xfrm>
            <a:off x="5401612" y="1319674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g1691a7975c5_0_94"/>
          <p:cNvSpPr txBox="1"/>
          <p:nvPr/>
        </p:nvSpPr>
        <p:spPr>
          <a:xfrm>
            <a:off x="3174700" y="3440750"/>
            <a:ext cx="1752600" cy="600300"/>
          </a:xfrm>
          <a:prstGeom prst="rect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FFFFFF"/>
                </a:solidFill>
              </a:rPr>
              <a:t>Wide Range of applications can be targeted</a:t>
            </a:r>
            <a:endParaRPr b="1" sz="1100">
              <a:solidFill>
                <a:srgbClr val="FFFFFF"/>
              </a:solidFill>
            </a:endParaRPr>
          </a:p>
        </p:txBody>
      </p:sp>
      <p:sp>
        <p:nvSpPr>
          <p:cNvPr id="390" name="Google Shape;390;g1691a7975c5_0_94"/>
          <p:cNvSpPr txBox="1"/>
          <p:nvPr/>
        </p:nvSpPr>
        <p:spPr>
          <a:xfrm>
            <a:off x="6973975" y="3440750"/>
            <a:ext cx="1752600" cy="600300"/>
          </a:xfrm>
          <a:prstGeom prst="rect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 sz="1100">
                <a:solidFill>
                  <a:srgbClr val="FFFFFF"/>
                </a:solidFill>
              </a:rPr>
              <a:t>Wide operating temperature </a:t>
            </a:r>
            <a:endParaRPr b="1" sz="11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 sz="1100">
                <a:solidFill>
                  <a:srgbClr val="FFFFFF"/>
                </a:solidFill>
              </a:rPr>
              <a:t>(-104</a:t>
            </a:r>
            <a:r>
              <a:rPr b="1"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℉ ~ 221</a:t>
            </a:r>
            <a:r>
              <a:rPr b="1" lang="en-US" sz="1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℉)</a:t>
            </a:r>
            <a:endParaRPr b="1" sz="1100">
              <a:solidFill>
                <a:srgbClr val="FFFFFF"/>
              </a:solidFill>
            </a:endParaRPr>
          </a:p>
        </p:txBody>
      </p:sp>
      <p:cxnSp>
        <p:nvCxnSpPr>
          <p:cNvPr id="391" name="Google Shape;391;g1691a7975c5_0_94"/>
          <p:cNvCxnSpPr/>
          <p:nvPr/>
        </p:nvCxnSpPr>
        <p:spPr>
          <a:xfrm>
            <a:off x="3074275" y="1287787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92" name="Google Shape;392;g1691a7975c5_0_94"/>
          <p:cNvCxnSpPr/>
          <p:nvPr/>
        </p:nvCxnSpPr>
        <p:spPr>
          <a:xfrm>
            <a:off x="5027737" y="1287787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93" name="Google Shape;393;g1691a7975c5_0_94"/>
          <p:cNvCxnSpPr/>
          <p:nvPr/>
        </p:nvCxnSpPr>
        <p:spPr>
          <a:xfrm>
            <a:off x="6876338" y="1287787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94" name="Google Shape;394;g1691a7975c5_0_94"/>
          <p:cNvCxnSpPr/>
          <p:nvPr/>
        </p:nvCxnSpPr>
        <p:spPr>
          <a:xfrm>
            <a:off x="8824200" y="1287787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395" name="Google Shape;395;g1691a7975c5_0_94"/>
          <p:cNvSpPr txBox="1"/>
          <p:nvPr/>
        </p:nvSpPr>
        <p:spPr>
          <a:xfrm>
            <a:off x="5239386" y="2543675"/>
            <a:ext cx="142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700">
                <a:solidFill>
                  <a:srgbClr val="DBB76C"/>
                </a:solidFill>
              </a:rPr>
              <a:t>Low-cost &amp; </a:t>
            </a:r>
            <a:endParaRPr b="1" sz="1700">
              <a:solidFill>
                <a:srgbClr val="DBB76C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700">
                <a:solidFill>
                  <a:srgbClr val="DBB76C"/>
                </a:solidFill>
              </a:rPr>
              <a:t>Low-power</a:t>
            </a:r>
            <a:endParaRPr b="1" sz="1700">
              <a:solidFill>
                <a:srgbClr val="DBB76C"/>
              </a:solidFill>
            </a:endParaRPr>
          </a:p>
        </p:txBody>
      </p:sp>
      <p:sp>
        <p:nvSpPr>
          <p:cNvPr id="396" name="Google Shape;396;g1691a7975c5_0_94"/>
          <p:cNvSpPr txBox="1"/>
          <p:nvPr/>
        </p:nvSpPr>
        <p:spPr>
          <a:xfrm>
            <a:off x="3408825" y="2543663"/>
            <a:ext cx="129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700">
                <a:solidFill>
                  <a:srgbClr val="DBB76C"/>
                </a:solidFill>
              </a:rPr>
              <a:t>Wifi &amp; Bluetooth</a:t>
            </a:r>
            <a:endParaRPr b="1" sz="1700">
              <a:solidFill>
                <a:srgbClr val="DBB76C"/>
              </a:solidFill>
            </a:endParaRPr>
          </a:p>
        </p:txBody>
      </p:sp>
      <p:sp>
        <p:nvSpPr>
          <p:cNvPr id="397" name="Google Shape;397;g1691a7975c5_0_94"/>
          <p:cNvSpPr txBox="1"/>
          <p:nvPr/>
        </p:nvSpPr>
        <p:spPr>
          <a:xfrm>
            <a:off x="7034876" y="2586125"/>
            <a:ext cx="163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700">
                <a:solidFill>
                  <a:srgbClr val="DBB76C"/>
                </a:solidFill>
              </a:rPr>
              <a:t>Temperature range</a:t>
            </a:r>
            <a:endParaRPr sz="1700"/>
          </a:p>
        </p:txBody>
      </p:sp>
      <p:pic>
        <p:nvPicPr>
          <p:cNvPr id="398" name="Google Shape;398;g1691a7975c5_0_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2800" y="1407463"/>
            <a:ext cx="1014900" cy="101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9" name="Google Shape;399;g1691a7975c5_0_94"/>
          <p:cNvSpPr txBox="1"/>
          <p:nvPr/>
        </p:nvSpPr>
        <p:spPr>
          <a:xfrm>
            <a:off x="327600" y="810413"/>
            <a:ext cx="175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2500">
                <a:solidFill>
                  <a:srgbClr val="DBB76C"/>
                </a:solidFill>
              </a:rPr>
              <a:t>[Esp32]</a:t>
            </a:r>
            <a:endParaRPr sz="2500">
              <a:solidFill>
                <a:srgbClr val="DBB76C"/>
              </a:solidFill>
            </a:endParaRPr>
          </a:p>
        </p:txBody>
      </p:sp>
      <p:pic>
        <p:nvPicPr>
          <p:cNvPr id="400" name="Google Shape;400;g1691a7975c5_0_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8025" y="1407463"/>
            <a:ext cx="1014900" cy="1014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01" name="Google Shape;401;g1691a7975c5_0_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2822" y="1483513"/>
            <a:ext cx="1014900" cy="101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02" name="Google Shape;402;g1691a7975c5_0_94"/>
          <p:cNvSpPr/>
          <p:nvPr/>
        </p:nvSpPr>
        <p:spPr>
          <a:xfrm>
            <a:off x="215303" y="1618252"/>
            <a:ext cx="2469000" cy="24690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3" name="Google Shape;403;g1691a7975c5_0_94"/>
          <p:cNvPicPr preferRelativeResize="0"/>
          <p:nvPr/>
        </p:nvPicPr>
        <p:blipFill rotWithShape="1">
          <a:blip r:embed="rId7">
            <a:alphaModFix/>
          </a:blip>
          <a:srcRect b="24110" l="0" r="0" t="18605"/>
          <a:stretch/>
        </p:blipFill>
        <p:spPr>
          <a:xfrm>
            <a:off x="327606" y="1730566"/>
            <a:ext cx="2244300" cy="2244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8" name="Google Shape;408;g1691a7975c5_0_163"/>
          <p:cNvCxnSpPr>
            <a:stCxn id="409" idx="6"/>
            <a:endCxn id="410" idx="2"/>
          </p:cNvCxnSpPr>
          <p:nvPr/>
        </p:nvCxnSpPr>
        <p:spPr>
          <a:xfrm>
            <a:off x="5203847" y="1256640"/>
            <a:ext cx="2127000" cy="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411" name="Google Shape;411;g1691a7975c5_0_163"/>
          <p:cNvSpPr txBox="1"/>
          <p:nvPr/>
        </p:nvSpPr>
        <p:spPr>
          <a:xfrm>
            <a:off x="428625" y="79375"/>
            <a:ext cx="342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3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Esp32 – Gateway</a:t>
            </a:r>
            <a:endParaRPr/>
          </a:p>
        </p:txBody>
      </p:sp>
      <p:sp>
        <p:nvSpPr>
          <p:cNvPr id="412" name="Google Shape;412;g1691a7975c5_0_163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3" name="Google Shape;413;g1691a7975c5_0_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g1691a7975c5_0_163"/>
          <p:cNvSpPr txBox="1"/>
          <p:nvPr/>
        </p:nvSpPr>
        <p:spPr>
          <a:xfrm>
            <a:off x="327600" y="810413"/>
            <a:ext cx="175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2500">
                <a:solidFill>
                  <a:srgbClr val="DBB76C"/>
                </a:solidFill>
              </a:rPr>
              <a:t>[Esp32]</a:t>
            </a:r>
            <a:endParaRPr sz="2500">
              <a:solidFill>
                <a:srgbClr val="DBB76C"/>
              </a:solidFill>
            </a:endParaRPr>
          </a:p>
        </p:txBody>
      </p:sp>
      <p:pic>
        <p:nvPicPr>
          <p:cNvPr id="415" name="Google Shape;415;g1691a7975c5_0_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63" y="2279725"/>
            <a:ext cx="8485477" cy="236085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1691a7975c5_0_163"/>
          <p:cNvSpPr/>
          <p:nvPr/>
        </p:nvSpPr>
        <p:spPr>
          <a:xfrm>
            <a:off x="3719840" y="479577"/>
            <a:ext cx="1554600" cy="15546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9" name="Google Shape;409;g1691a7975c5_0_163"/>
          <p:cNvPicPr preferRelativeResize="0"/>
          <p:nvPr/>
        </p:nvPicPr>
        <p:blipFill rotWithShape="1">
          <a:blip r:embed="rId5">
            <a:alphaModFix/>
          </a:blip>
          <a:srcRect b="24110" l="0" r="0" t="18605"/>
          <a:stretch/>
        </p:blipFill>
        <p:spPr>
          <a:xfrm>
            <a:off x="3790547" y="550290"/>
            <a:ext cx="1413300" cy="1412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17" name="Google Shape;417;g1691a7975c5_0_163"/>
          <p:cNvSpPr/>
          <p:nvPr/>
        </p:nvSpPr>
        <p:spPr>
          <a:xfrm>
            <a:off x="7260140" y="479577"/>
            <a:ext cx="1554600" cy="15546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0" name="Google Shape;410;g1691a7975c5_0_1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30740" y="548275"/>
            <a:ext cx="1417200" cy="141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18" name="Google Shape;418;g1691a7975c5_0_163"/>
          <p:cNvSpPr/>
          <p:nvPr/>
        </p:nvSpPr>
        <p:spPr>
          <a:xfrm>
            <a:off x="5042375" y="2427425"/>
            <a:ext cx="2175900" cy="2163300"/>
          </a:xfrm>
          <a:prstGeom prst="rect">
            <a:avLst/>
          </a:prstGeom>
          <a:noFill/>
          <a:ln cap="flat" cmpd="sng" w="28575">
            <a:solidFill>
              <a:srgbClr val="DBB76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9" name="Google Shape;419;g1691a7975c5_0_163"/>
          <p:cNvPicPr preferRelativeResize="0"/>
          <p:nvPr/>
        </p:nvPicPr>
        <p:blipFill rotWithShape="1">
          <a:blip r:embed="rId7">
            <a:alphaModFix/>
          </a:blip>
          <a:srcRect b="2095" l="2997" r="0" t="0"/>
          <a:stretch/>
        </p:blipFill>
        <p:spPr>
          <a:xfrm>
            <a:off x="5131475" y="2518288"/>
            <a:ext cx="1997700" cy="1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691a7975c5_0_198"/>
          <p:cNvSpPr/>
          <p:nvPr/>
        </p:nvSpPr>
        <p:spPr>
          <a:xfrm>
            <a:off x="730425" y="2956225"/>
            <a:ext cx="7743000" cy="1188900"/>
          </a:xfrm>
          <a:prstGeom prst="rect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1691a7975c5_0_198"/>
          <p:cNvSpPr/>
          <p:nvPr/>
        </p:nvSpPr>
        <p:spPr>
          <a:xfrm>
            <a:off x="7418415" y="651952"/>
            <a:ext cx="1554600" cy="15546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6" name="Google Shape;426;g1691a7975c5_0_198"/>
          <p:cNvCxnSpPr>
            <a:stCxn id="427" idx="6"/>
            <a:endCxn id="428" idx="2"/>
          </p:cNvCxnSpPr>
          <p:nvPr/>
        </p:nvCxnSpPr>
        <p:spPr>
          <a:xfrm flipH="1" rot="10800000">
            <a:off x="5638315" y="1428800"/>
            <a:ext cx="1660800" cy="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429" name="Google Shape;429;g1691a7975c5_0_198"/>
          <p:cNvSpPr txBox="1"/>
          <p:nvPr/>
        </p:nvSpPr>
        <p:spPr>
          <a:xfrm>
            <a:off x="428625" y="79375"/>
            <a:ext cx="35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4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Gateway – Raspberry pi</a:t>
            </a:r>
            <a:endParaRPr/>
          </a:p>
        </p:txBody>
      </p:sp>
      <p:sp>
        <p:nvSpPr>
          <p:cNvPr id="430" name="Google Shape;430;g1691a7975c5_0_198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1" name="Google Shape;431;g1691a7975c5_0_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1691a7975c5_0_198"/>
          <p:cNvSpPr txBox="1"/>
          <p:nvPr/>
        </p:nvSpPr>
        <p:spPr>
          <a:xfrm>
            <a:off x="327600" y="810413"/>
            <a:ext cx="1752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2500">
                <a:solidFill>
                  <a:srgbClr val="DBB76C"/>
                </a:solidFill>
              </a:rPr>
              <a:t>[MQTT]</a:t>
            </a:r>
            <a:endParaRPr sz="2500">
              <a:solidFill>
                <a:srgbClr val="DBB76C"/>
              </a:solidFill>
            </a:endParaRPr>
          </a:p>
        </p:txBody>
      </p:sp>
      <p:sp>
        <p:nvSpPr>
          <p:cNvPr id="433" name="Google Shape;433;g1691a7975c5_0_198"/>
          <p:cNvSpPr/>
          <p:nvPr/>
        </p:nvSpPr>
        <p:spPr>
          <a:xfrm>
            <a:off x="4162365" y="651802"/>
            <a:ext cx="1554600" cy="15546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7" name="Google Shape;427;g1691a7975c5_0_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1115" y="720500"/>
            <a:ext cx="1417200" cy="1417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34" name="Google Shape;434;g1691a7975c5_0_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7115" y="720650"/>
            <a:ext cx="1417200" cy="1417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35" name="Google Shape;435;g1691a7975c5_0_1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9100" y="1068160"/>
            <a:ext cx="1417200" cy="3609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6" name="Google Shape;436;g1691a7975c5_0_198"/>
          <p:cNvCxnSpPr>
            <a:stCxn id="427" idx="6"/>
            <a:endCxn id="437" idx="2"/>
          </p:cNvCxnSpPr>
          <p:nvPr/>
        </p:nvCxnSpPr>
        <p:spPr>
          <a:xfrm>
            <a:off x="5638315" y="1429100"/>
            <a:ext cx="2135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438" name="Google Shape;438;g1691a7975c5_0_198"/>
          <p:cNvSpPr/>
          <p:nvPr/>
        </p:nvSpPr>
        <p:spPr>
          <a:xfrm>
            <a:off x="3446550" y="3173575"/>
            <a:ext cx="2250900" cy="7542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MQTT Broker</a:t>
            </a:r>
            <a:endParaRPr b="1"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(Mosquitto)</a:t>
            </a:r>
            <a:endParaRPr b="1" sz="1500"/>
          </a:p>
        </p:txBody>
      </p:sp>
      <p:sp>
        <p:nvSpPr>
          <p:cNvPr id="439" name="Google Shape;439;g1691a7975c5_0_198"/>
          <p:cNvSpPr/>
          <p:nvPr/>
        </p:nvSpPr>
        <p:spPr>
          <a:xfrm>
            <a:off x="881125" y="3173575"/>
            <a:ext cx="1554600" cy="754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Publisher</a:t>
            </a:r>
            <a:endParaRPr b="1" sz="1500"/>
          </a:p>
        </p:txBody>
      </p:sp>
      <p:sp>
        <p:nvSpPr>
          <p:cNvPr id="440" name="Google Shape;440;g1691a7975c5_0_198"/>
          <p:cNvSpPr/>
          <p:nvPr/>
        </p:nvSpPr>
        <p:spPr>
          <a:xfrm>
            <a:off x="6708275" y="3173575"/>
            <a:ext cx="1554600" cy="7542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Subscriber</a:t>
            </a:r>
            <a:endParaRPr b="1" sz="1500"/>
          </a:p>
        </p:txBody>
      </p:sp>
      <p:cxnSp>
        <p:nvCxnSpPr>
          <p:cNvPr id="441" name="Google Shape;441;g1691a7975c5_0_198"/>
          <p:cNvCxnSpPr>
            <a:stCxn id="439" idx="3"/>
            <a:endCxn id="438" idx="1"/>
          </p:cNvCxnSpPr>
          <p:nvPr/>
        </p:nvCxnSpPr>
        <p:spPr>
          <a:xfrm>
            <a:off x="2435725" y="3550675"/>
            <a:ext cx="1010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med" w="med" type="stealth"/>
            <a:tailEnd len="med" w="med" type="stealth"/>
          </a:ln>
        </p:spPr>
      </p:cxnSp>
      <p:cxnSp>
        <p:nvCxnSpPr>
          <p:cNvPr id="442" name="Google Shape;442;g1691a7975c5_0_198"/>
          <p:cNvCxnSpPr>
            <a:stCxn id="438" idx="3"/>
            <a:endCxn id="440" idx="1"/>
          </p:cNvCxnSpPr>
          <p:nvPr/>
        </p:nvCxnSpPr>
        <p:spPr>
          <a:xfrm>
            <a:off x="5697450" y="3550675"/>
            <a:ext cx="1010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"/>
            <a:headEnd len="med" w="med" type="stealth"/>
            <a:tailEnd len="med" w="med" type="stealth"/>
          </a:ln>
        </p:spPr>
      </p:cxnSp>
      <p:sp>
        <p:nvSpPr>
          <p:cNvPr id="443" name="Google Shape;443;g1691a7975c5_0_198"/>
          <p:cNvSpPr txBox="1"/>
          <p:nvPr/>
        </p:nvSpPr>
        <p:spPr>
          <a:xfrm>
            <a:off x="2538549" y="3319825"/>
            <a:ext cx="80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</a:rPr>
              <a:t>Connect</a:t>
            </a:r>
            <a:endParaRPr sz="12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</a:rPr>
              <a:t>Publish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44" name="Google Shape;444;g1691a7975c5_0_198"/>
          <p:cNvSpPr txBox="1"/>
          <p:nvPr/>
        </p:nvSpPr>
        <p:spPr>
          <a:xfrm>
            <a:off x="5748962" y="3319825"/>
            <a:ext cx="90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</a:rPr>
              <a:t>Connect</a:t>
            </a:r>
            <a:endParaRPr sz="12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</a:rPr>
              <a:t>Subscribe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445" name="Google Shape;445;g1691a7975c5_0_198"/>
          <p:cNvSpPr txBox="1"/>
          <p:nvPr/>
        </p:nvSpPr>
        <p:spPr>
          <a:xfrm>
            <a:off x="263075" y="1325563"/>
            <a:ext cx="48402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Message Queuing Telemetry Transport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Light weight </a:t>
            </a:r>
            <a:r>
              <a:rPr b="1" lang="en-US" sz="1500">
                <a:solidFill>
                  <a:srgbClr val="FFFFFF"/>
                </a:solidFill>
              </a:rPr>
              <a:t>Machine - Machine 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Minimum power &amp; packet</a:t>
            </a:r>
            <a:endParaRPr b="1" sz="1500">
              <a:solidFill>
                <a:srgbClr val="FFFFFF"/>
              </a:solidFill>
            </a:endParaRPr>
          </a:p>
        </p:txBody>
      </p:sp>
      <p:pic>
        <p:nvPicPr>
          <p:cNvPr id="446" name="Google Shape;446;g1691a7975c5_0_1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187" y="1344891"/>
            <a:ext cx="238350" cy="2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g1691a7975c5_0_1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187" y="1656528"/>
            <a:ext cx="238350" cy="2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g1691a7975c5_0_19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187" y="1968191"/>
            <a:ext cx="238350" cy="2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691a7975c5_0_259"/>
          <p:cNvSpPr/>
          <p:nvPr/>
        </p:nvSpPr>
        <p:spPr>
          <a:xfrm>
            <a:off x="428692" y="1417237"/>
            <a:ext cx="1828800" cy="18288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g1691a7975c5_0_259"/>
          <p:cNvSpPr txBox="1"/>
          <p:nvPr/>
        </p:nvSpPr>
        <p:spPr>
          <a:xfrm>
            <a:off x="428700" y="78450"/>
            <a:ext cx="35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5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Acoustic Sensor</a:t>
            </a:r>
            <a:endParaRPr/>
          </a:p>
        </p:txBody>
      </p:sp>
      <p:sp>
        <p:nvSpPr>
          <p:cNvPr id="455" name="Google Shape;455;g1691a7975c5_0_259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6" name="Google Shape;456;g1691a7975c5_0_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g1691a7975c5_0_259"/>
          <p:cNvSpPr/>
          <p:nvPr/>
        </p:nvSpPr>
        <p:spPr>
          <a:xfrm>
            <a:off x="5615087" y="2336112"/>
            <a:ext cx="557212" cy="1214436"/>
          </a:xfrm>
          <a:custGeom>
            <a:rect b="b" l="l" r="r" t="t"/>
            <a:pathLst>
              <a:path extrusionOk="0" h="3093" w="1420">
                <a:moveTo>
                  <a:pt x="556" y="2215"/>
                </a:moveTo>
                <a:cubicBezTo>
                  <a:pt x="638" y="2147"/>
                  <a:pt x="715" y="2070"/>
                  <a:pt x="783" y="1985"/>
                </a:cubicBezTo>
                <a:cubicBezTo>
                  <a:pt x="852" y="1900"/>
                  <a:pt x="912" y="1806"/>
                  <a:pt x="964" y="1706"/>
                </a:cubicBezTo>
                <a:cubicBezTo>
                  <a:pt x="1015" y="1607"/>
                  <a:pt x="1057" y="1500"/>
                  <a:pt x="1087" y="1390"/>
                </a:cubicBezTo>
                <a:cubicBezTo>
                  <a:pt x="1118" y="1279"/>
                  <a:pt x="1138" y="1164"/>
                  <a:pt x="1145" y="1047"/>
                </a:cubicBezTo>
                <a:cubicBezTo>
                  <a:pt x="1153" y="929"/>
                  <a:pt x="1148" y="810"/>
                  <a:pt x="1132" y="691"/>
                </a:cubicBezTo>
                <a:cubicBezTo>
                  <a:pt x="1115" y="572"/>
                  <a:pt x="1086" y="453"/>
                  <a:pt x="1045" y="337"/>
                </a:cubicBezTo>
                <a:cubicBezTo>
                  <a:pt x="1003" y="221"/>
                  <a:pt x="950" y="108"/>
                  <a:pt x="884" y="0"/>
                </a:cubicBezTo>
                <a:cubicBezTo>
                  <a:pt x="971" y="91"/>
                  <a:pt x="1050" y="192"/>
                  <a:pt x="1118" y="301"/>
                </a:cubicBezTo>
                <a:cubicBezTo>
                  <a:pt x="1187" y="410"/>
                  <a:pt x="1245" y="527"/>
                  <a:pt x="1291" y="649"/>
                </a:cubicBezTo>
                <a:cubicBezTo>
                  <a:pt x="1337" y="772"/>
                  <a:pt x="1371" y="901"/>
                  <a:pt x="1392" y="1034"/>
                </a:cubicBezTo>
                <a:cubicBezTo>
                  <a:pt x="1412" y="1166"/>
                  <a:pt x="1420" y="1302"/>
                  <a:pt x="1413" y="1439"/>
                </a:cubicBezTo>
                <a:cubicBezTo>
                  <a:pt x="1406" y="1576"/>
                  <a:pt x="1385" y="1713"/>
                  <a:pt x="1350" y="1848"/>
                </a:cubicBezTo>
                <a:cubicBezTo>
                  <a:pt x="1315" y="1983"/>
                  <a:pt x="1266" y="2116"/>
                  <a:pt x="1203" y="2244"/>
                </a:cubicBezTo>
                <a:cubicBezTo>
                  <a:pt x="1141" y="2372"/>
                  <a:pt x="1065" y="2494"/>
                  <a:pt x="976" y="2609"/>
                </a:cubicBezTo>
                <a:cubicBezTo>
                  <a:pt x="952" y="2640"/>
                  <a:pt x="927" y="2670"/>
                  <a:pt x="902" y="2699"/>
                </a:cubicBezTo>
                <a:cubicBezTo>
                  <a:pt x="1187" y="3018"/>
                  <a:pt x="1187" y="3018"/>
                  <a:pt x="1187" y="3018"/>
                </a:cubicBezTo>
                <a:cubicBezTo>
                  <a:pt x="0" y="3093"/>
                  <a:pt x="0" y="3093"/>
                  <a:pt x="0" y="3093"/>
                </a:cubicBezTo>
                <a:cubicBezTo>
                  <a:pt x="202" y="1918"/>
                  <a:pt x="202" y="1918"/>
                  <a:pt x="202" y="1918"/>
                </a:cubicBezTo>
                <a:cubicBezTo>
                  <a:pt x="504" y="2256"/>
                  <a:pt x="504" y="2256"/>
                  <a:pt x="504" y="2256"/>
                </a:cubicBezTo>
                <a:cubicBezTo>
                  <a:pt x="522" y="2242"/>
                  <a:pt x="539" y="2229"/>
                  <a:pt x="556" y="2215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g1691a7975c5_0_259"/>
          <p:cNvSpPr/>
          <p:nvPr/>
        </p:nvSpPr>
        <p:spPr>
          <a:xfrm>
            <a:off x="3167162" y="2520262"/>
            <a:ext cx="901701" cy="1104900"/>
          </a:xfrm>
          <a:custGeom>
            <a:rect b="b" l="l" r="r" t="t"/>
            <a:pathLst>
              <a:path extrusionOk="0" h="2816" w="2298">
                <a:moveTo>
                  <a:pt x="0" y="922"/>
                </a:moveTo>
                <a:cubicBezTo>
                  <a:pt x="751" y="0"/>
                  <a:pt x="751" y="0"/>
                  <a:pt x="751" y="0"/>
                </a:cubicBezTo>
                <a:cubicBezTo>
                  <a:pt x="1476" y="945"/>
                  <a:pt x="1476" y="945"/>
                  <a:pt x="1476" y="945"/>
                </a:cubicBezTo>
                <a:cubicBezTo>
                  <a:pt x="1000" y="938"/>
                  <a:pt x="1000" y="938"/>
                  <a:pt x="1000" y="938"/>
                </a:cubicBezTo>
                <a:cubicBezTo>
                  <a:pt x="997" y="958"/>
                  <a:pt x="994" y="978"/>
                  <a:pt x="992" y="998"/>
                </a:cubicBezTo>
                <a:cubicBezTo>
                  <a:pt x="980" y="1104"/>
                  <a:pt x="979" y="1212"/>
                  <a:pt x="989" y="1321"/>
                </a:cubicBezTo>
                <a:cubicBezTo>
                  <a:pt x="999" y="1430"/>
                  <a:pt x="1020" y="1540"/>
                  <a:pt x="1053" y="1647"/>
                </a:cubicBezTo>
                <a:cubicBezTo>
                  <a:pt x="1085" y="1754"/>
                  <a:pt x="1129" y="1859"/>
                  <a:pt x="1185" y="1960"/>
                </a:cubicBezTo>
                <a:cubicBezTo>
                  <a:pt x="1240" y="2060"/>
                  <a:pt x="1306" y="2157"/>
                  <a:pt x="1382" y="2246"/>
                </a:cubicBezTo>
                <a:cubicBezTo>
                  <a:pt x="1459" y="2336"/>
                  <a:pt x="1545" y="2419"/>
                  <a:pt x="1640" y="2493"/>
                </a:cubicBezTo>
                <a:cubicBezTo>
                  <a:pt x="1735" y="2567"/>
                  <a:pt x="1838" y="2632"/>
                  <a:pt x="1949" y="2686"/>
                </a:cubicBezTo>
                <a:cubicBezTo>
                  <a:pt x="2059" y="2741"/>
                  <a:pt x="2176" y="2784"/>
                  <a:pt x="2298" y="2816"/>
                </a:cubicBezTo>
                <a:cubicBezTo>
                  <a:pt x="2172" y="2811"/>
                  <a:pt x="2046" y="2794"/>
                  <a:pt x="1921" y="2764"/>
                </a:cubicBezTo>
                <a:cubicBezTo>
                  <a:pt x="1796" y="2733"/>
                  <a:pt x="1673" y="2689"/>
                  <a:pt x="1554" y="2633"/>
                </a:cubicBezTo>
                <a:cubicBezTo>
                  <a:pt x="1436" y="2577"/>
                  <a:pt x="1322" y="2508"/>
                  <a:pt x="1215" y="2427"/>
                </a:cubicBezTo>
                <a:cubicBezTo>
                  <a:pt x="1107" y="2347"/>
                  <a:pt x="1007" y="2254"/>
                  <a:pt x="917" y="2151"/>
                </a:cubicBezTo>
                <a:cubicBezTo>
                  <a:pt x="827" y="2048"/>
                  <a:pt x="746" y="1935"/>
                  <a:pt x="677" y="1814"/>
                </a:cubicBezTo>
                <a:cubicBezTo>
                  <a:pt x="608" y="1693"/>
                  <a:pt x="551" y="1563"/>
                  <a:pt x="507" y="1428"/>
                </a:cubicBezTo>
                <a:cubicBezTo>
                  <a:pt x="463" y="1292"/>
                  <a:pt x="432" y="1151"/>
                  <a:pt x="416" y="1007"/>
                </a:cubicBezTo>
                <a:cubicBezTo>
                  <a:pt x="413" y="981"/>
                  <a:pt x="411" y="955"/>
                  <a:pt x="409" y="929"/>
                </a:cubicBezTo>
                <a:lnTo>
                  <a:pt x="0" y="922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g1691a7975c5_0_259"/>
          <p:cNvSpPr/>
          <p:nvPr/>
        </p:nvSpPr>
        <p:spPr>
          <a:xfrm>
            <a:off x="576462" y="1851956"/>
            <a:ext cx="1510717" cy="620036"/>
          </a:xfrm>
          <a:custGeom>
            <a:rect b="b" l="l" r="r" t="t"/>
            <a:pathLst>
              <a:path extrusionOk="0" h="1343" w="3275">
                <a:moveTo>
                  <a:pt x="2317" y="903"/>
                </a:moveTo>
                <a:cubicBezTo>
                  <a:pt x="2272" y="872"/>
                  <a:pt x="2225" y="843"/>
                  <a:pt x="2176" y="816"/>
                </a:cubicBezTo>
                <a:cubicBezTo>
                  <a:pt x="2082" y="765"/>
                  <a:pt x="1982" y="723"/>
                  <a:pt x="1878" y="691"/>
                </a:cubicBezTo>
                <a:cubicBezTo>
                  <a:pt x="1773" y="660"/>
                  <a:pt x="1664" y="639"/>
                  <a:pt x="1552" y="629"/>
                </a:cubicBezTo>
                <a:cubicBezTo>
                  <a:pt x="1441" y="619"/>
                  <a:pt x="1326" y="620"/>
                  <a:pt x="1212" y="634"/>
                </a:cubicBezTo>
                <a:cubicBezTo>
                  <a:pt x="1098" y="647"/>
                  <a:pt x="984" y="672"/>
                  <a:pt x="872" y="709"/>
                </a:cubicBezTo>
                <a:cubicBezTo>
                  <a:pt x="760" y="745"/>
                  <a:pt x="651" y="794"/>
                  <a:pt x="547" y="854"/>
                </a:cubicBezTo>
                <a:cubicBezTo>
                  <a:pt x="443" y="914"/>
                  <a:pt x="344" y="986"/>
                  <a:pt x="252" y="1068"/>
                </a:cubicBezTo>
                <a:cubicBezTo>
                  <a:pt x="160" y="1150"/>
                  <a:pt x="75" y="1242"/>
                  <a:pt x="0" y="1343"/>
                </a:cubicBezTo>
                <a:cubicBezTo>
                  <a:pt x="52" y="1228"/>
                  <a:pt x="115" y="1117"/>
                  <a:pt x="190" y="1013"/>
                </a:cubicBezTo>
                <a:cubicBezTo>
                  <a:pt x="266" y="909"/>
                  <a:pt x="352" y="811"/>
                  <a:pt x="449" y="722"/>
                </a:cubicBezTo>
                <a:cubicBezTo>
                  <a:pt x="546" y="633"/>
                  <a:pt x="653" y="554"/>
                  <a:pt x="768" y="485"/>
                </a:cubicBezTo>
                <a:cubicBezTo>
                  <a:pt x="883" y="416"/>
                  <a:pt x="1006" y="359"/>
                  <a:pt x="1136" y="314"/>
                </a:cubicBezTo>
                <a:cubicBezTo>
                  <a:pt x="1265" y="269"/>
                  <a:pt x="1400" y="236"/>
                  <a:pt x="1538" y="218"/>
                </a:cubicBezTo>
                <a:cubicBezTo>
                  <a:pt x="1676" y="199"/>
                  <a:pt x="1818" y="195"/>
                  <a:pt x="1960" y="205"/>
                </a:cubicBezTo>
                <a:cubicBezTo>
                  <a:pt x="2102" y="215"/>
                  <a:pt x="2245" y="240"/>
                  <a:pt x="2384" y="279"/>
                </a:cubicBezTo>
                <a:cubicBezTo>
                  <a:pt x="2454" y="299"/>
                  <a:pt x="2523" y="323"/>
                  <a:pt x="2591" y="349"/>
                </a:cubicBezTo>
                <a:cubicBezTo>
                  <a:pt x="2596" y="351"/>
                  <a:pt x="2600" y="353"/>
                  <a:pt x="2604" y="355"/>
                </a:cubicBezTo>
                <a:cubicBezTo>
                  <a:pt x="2790" y="0"/>
                  <a:pt x="2790" y="0"/>
                  <a:pt x="2790" y="0"/>
                </a:cubicBezTo>
                <a:cubicBezTo>
                  <a:pt x="3275" y="1087"/>
                  <a:pt x="3275" y="1087"/>
                  <a:pt x="3275" y="1087"/>
                </a:cubicBezTo>
                <a:cubicBezTo>
                  <a:pt x="2104" y="1308"/>
                  <a:pt x="2104" y="1308"/>
                  <a:pt x="2104" y="1308"/>
                </a:cubicBezTo>
                <a:lnTo>
                  <a:pt x="2317" y="90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0" name="Google Shape;460;g1691a7975c5_0_259"/>
          <p:cNvGrpSpPr/>
          <p:nvPr/>
        </p:nvGrpSpPr>
        <p:grpSpPr>
          <a:xfrm>
            <a:off x="2589227" y="1605811"/>
            <a:ext cx="1650946" cy="811183"/>
            <a:chOff x="2453390" y="1513522"/>
            <a:chExt cx="1650286" cy="810615"/>
          </a:xfrm>
        </p:grpSpPr>
        <p:sp>
          <p:nvSpPr>
            <p:cNvPr id="461" name="Google Shape;461;g1691a7975c5_0_259"/>
            <p:cNvSpPr/>
            <p:nvPr/>
          </p:nvSpPr>
          <p:spPr>
            <a:xfrm>
              <a:off x="2453390" y="1513522"/>
              <a:ext cx="1650286" cy="810615"/>
            </a:xfrm>
            <a:custGeom>
              <a:rect b="b" l="l" r="r" t="t"/>
              <a:pathLst>
                <a:path extrusionOk="0" h="2064" w="4209">
                  <a:moveTo>
                    <a:pt x="4026" y="1478"/>
                  </a:moveTo>
                  <a:cubicBezTo>
                    <a:pt x="3821" y="1438"/>
                    <a:pt x="3665" y="1462"/>
                    <a:pt x="3574" y="1866"/>
                  </a:cubicBezTo>
                  <a:cubicBezTo>
                    <a:pt x="3574" y="1993"/>
                    <a:pt x="3450" y="2064"/>
                    <a:pt x="3294" y="2064"/>
                  </a:cubicBezTo>
                  <a:cubicBezTo>
                    <a:pt x="282" y="2064"/>
                    <a:pt x="282" y="2064"/>
                    <a:pt x="282" y="2064"/>
                  </a:cubicBezTo>
                  <a:cubicBezTo>
                    <a:pt x="127" y="2064"/>
                    <a:pt x="0" y="1965"/>
                    <a:pt x="0" y="1838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104"/>
                    <a:pt x="127" y="0"/>
                    <a:pt x="282" y="0"/>
                  </a:cubicBezTo>
                  <a:cubicBezTo>
                    <a:pt x="3294" y="0"/>
                    <a:pt x="3294" y="0"/>
                    <a:pt x="3294" y="0"/>
                  </a:cubicBezTo>
                  <a:cubicBezTo>
                    <a:pt x="3450" y="0"/>
                    <a:pt x="3576" y="104"/>
                    <a:pt x="3576" y="230"/>
                  </a:cubicBezTo>
                  <a:cubicBezTo>
                    <a:pt x="3576" y="210"/>
                    <a:pt x="3576" y="210"/>
                    <a:pt x="3576" y="210"/>
                  </a:cubicBezTo>
                  <a:cubicBezTo>
                    <a:pt x="3608" y="506"/>
                    <a:pt x="3534" y="1028"/>
                    <a:pt x="4163" y="1478"/>
                  </a:cubicBezTo>
                  <a:cubicBezTo>
                    <a:pt x="4209" y="1511"/>
                    <a:pt x="4189" y="1510"/>
                    <a:pt x="4026" y="1478"/>
                  </a:cubicBezTo>
                  <a:close/>
                </a:path>
              </a:pathLst>
            </a:custGeom>
            <a:solidFill>
              <a:srgbClr val="DBB76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g1691a7975c5_0_259"/>
            <p:cNvSpPr txBox="1"/>
            <p:nvPr/>
          </p:nvSpPr>
          <p:spPr>
            <a:xfrm>
              <a:off x="2453390" y="1759404"/>
              <a:ext cx="13758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icrosoft Yahei"/>
                <a:buNone/>
              </a:pPr>
              <a:r>
                <a:rPr b="1" lang="en-US" sz="1500">
                  <a:solidFill>
                    <a:schemeClr val="lt1"/>
                  </a:solidFill>
                </a:rPr>
                <a:t>Audio Signal</a:t>
              </a:r>
              <a:endParaRPr b="1" sz="1500"/>
            </a:p>
          </p:txBody>
        </p:sp>
      </p:grpSp>
      <p:grpSp>
        <p:nvGrpSpPr>
          <p:cNvPr id="463" name="Google Shape;463;g1691a7975c5_0_259"/>
          <p:cNvGrpSpPr/>
          <p:nvPr/>
        </p:nvGrpSpPr>
        <p:grpSpPr>
          <a:xfrm>
            <a:off x="5364333" y="1399470"/>
            <a:ext cx="1408134" cy="1055672"/>
            <a:chOff x="5226991" y="1306025"/>
            <a:chExt cx="1408134" cy="1055461"/>
          </a:xfrm>
        </p:grpSpPr>
        <p:sp>
          <p:nvSpPr>
            <p:cNvPr id="464" name="Google Shape;464;g1691a7975c5_0_259"/>
            <p:cNvSpPr/>
            <p:nvPr/>
          </p:nvSpPr>
          <p:spPr>
            <a:xfrm>
              <a:off x="5231067" y="1306025"/>
              <a:ext cx="1404058" cy="1055461"/>
            </a:xfrm>
            <a:custGeom>
              <a:rect b="b" l="l" r="r" t="t"/>
              <a:pathLst>
                <a:path extrusionOk="0" h="2693" w="3580">
                  <a:moveTo>
                    <a:pt x="284" y="0"/>
                  </a:moveTo>
                  <a:cubicBezTo>
                    <a:pt x="3295" y="0"/>
                    <a:pt x="3295" y="0"/>
                    <a:pt x="3295" y="0"/>
                  </a:cubicBezTo>
                  <a:cubicBezTo>
                    <a:pt x="3451" y="0"/>
                    <a:pt x="3580" y="99"/>
                    <a:pt x="3580" y="226"/>
                  </a:cubicBezTo>
                  <a:cubicBezTo>
                    <a:pt x="3580" y="1834"/>
                    <a:pt x="3580" y="1834"/>
                    <a:pt x="3580" y="1834"/>
                  </a:cubicBezTo>
                  <a:cubicBezTo>
                    <a:pt x="3580" y="1960"/>
                    <a:pt x="3451" y="2060"/>
                    <a:pt x="3295" y="2060"/>
                  </a:cubicBezTo>
                  <a:cubicBezTo>
                    <a:pt x="2138" y="2060"/>
                    <a:pt x="2138" y="2060"/>
                    <a:pt x="2138" y="2060"/>
                  </a:cubicBezTo>
                  <a:cubicBezTo>
                    <a:pt x="1842" y="2088"/>
                    <a:pt x="1320" y="2019"/>
                    <a:pt x="870" y="2647"/>
                  </a:cubicBezTo>
                  <a:cubicBezTo>
                    <a:pt x="837" y="2693"/>
                    <a:pt x="838" y="2675"/>
                    <a:pt x="870" y="2511"/>
                  </a:cubicBezTo>
                  <a:cubicBezTo>
                    <a:pt x="910" y="2307"/>
                    <a:pt x="900" y="2108"/>
                    <a:pt x="489" y="2062"/>
                  </a:cubicBezTo>
                  <a:cubicBezTo>
                    <a:pt x="438" y="2057"/>
                    <a:pt x="283" y="2062"/>
                    <a:pt x="283" y="2062"/>
                  </a:cubicBezTo>
                  <a:cubicBezTo>
                    <a:pt x="127" y="2062"/>
                    <a:pt x="0" y="1960"/>
                    <a:pt x="0" y="1834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0" y="99"/>
                    <a:pt x="128" y="0"/>
                    <a:pt x="284" y="0"/>
                  </a:cubicBezTo>
                  <a:close/>
                </a:path>
              </a:pathLst>
            </a:custGeom>
            <a:solidFill>
              <a:srgbClr val="DBB76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g1691a7975c5_0_259"/>
            <p:cNvSpPr txBox="1"/>
            <p:nvPr/>
          </p:nvSpPr>
          <p:spPr>
            <a:xfrm>
              <a:off x="5226991" y="1547274"/>
              <a:ext cx="1376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icrosoft Yahei"/>
                <a:buNone/>
              </a:pPr>
              <a:r>
                <a:rPr b="1" lang="en-US" sz="1500">
                  <a:solidFill>
                    <a:schemeClr val="lt1"/>
                  </a:solidFill>
                </a:rPr>
                <a:t>Spectrum</a:t>
              </a:r>
              <a:endParaRPr b="1" sz="1500"/>
            </a:p>
          </p:txBody>
        </p:sp>
      </p:grpSp>
      <p:grpSp>
        <p:nvGrpSpPr>
          <p:cNvPr id="466" name="Google Shape;466;g1691a7975c5_0_259"/>
          <p:cNvGrpSpPr/>
          <p:nvPr/>
        </p:nvGrpSpPr>
        <p:grpSpPr>
          <a:xfrm>
            <a:off x="4132370" y="3280680"/>
            <a:ext cx="1403387" cy="1057277"/>
            <a:chOff x="3995776" y="3187321"/>
            <a:chExt cx="1404089" cy="1058230"/>
          </a:xfrm>
        </p:grpSpPr>
        <p:sp>
          <p:nvSpPr>
            <p:cNvPr id="467" name="Google Shape;467;g1691a7975c5_0_259"/>
            <p:cNvSpPr/>
            <p:nvPr/>
          </p:nvSpPr>
          <p:spPr>
            <a:xfrm>
              <a:off x="3995776" y="3187321"/>
              <a:ext cx="1404058" cy="1058230"/>
            </a:xfrm>
            <a:custGeom>
              <a:rect b="b" l="l" r="r" t="t"/>
              <a:pathLst>
                <a:path extrusionOk="0" h="2698" w="3580">
                  <a:moveTo>
                    <a:pt x="284" y="2698"/>
                  </a:moveTo>
                  <a:cubicBezTo>
                    <a:pt x="3295" y="2698"/>
                    <a:pt x="3295" y="2698"/>
                    <a:pt x="3295" y="2698"/>
                  </a:cubicBezTo>
                  <a:cubicBezTo>
                    <a:pt x="3451" y="2698"/>
                    <a:pt x="3580" y="2594"/>
                    <a:pt x="3580" y="2467"/>
                  </a:cubicBezTo>
                  <a:cubicBezTo>
                    <a:pt x="3580" y="859"/>
                    <a:pt x="3580" y="859"/>
                    <a:pt x="3580" y="859"/>
                  </a:cubicBezTo>
                  <a:cubicBezTo>
                    <a:pt x="3580" y="733"/>
                    <a:pt x="3451" y="634"/>
                    <a:pt x="3295" y="634"/>
                  </a:cubicBezTo>
                  <a:cubicBezTo>
                    <a:pt x="2138" y="634"/>
                    <a:pt x="2138" y="634"/>
                    <a:pt x="2138" y="634"/>
                  </a:cubicBezTo>
                  <a:cubicBezTo>
                    <a:pt x="1843" y="602"/>
                    <a:pt x="1320" y="675"/>
                    <a:pt x="870" y="46"/>
                  </a:cubicBezTo>
                  <a:cubicBezTo>
                    <a:pt x="837" y="0"/>
                    <a:pt x="838" y="18"/>
                    <a:pt x="870" y="182"/>
                  </a:cubicBezTo>
                  <a:cubicBezTo>
                    <a:pt x="910" y="387"/>
                    <a:pt x="901" y="585"/>
                    <a:pt x="489" y="631"/>
                  </a:cubicBezTo>
                  <a:cubicBezTo>
                    <a:pt x="438" y="637"/>
                    <a:pt x="283" y="631"/>
                    <a:pt x="283" y="631"/>
                  </a:cubicBezTo>
                  <a:cubicBezTo>
                    <a:pt x="127" y="631"/>
                    <a:pt x="0" y="733"/>
                    <a:pt x="0" y="859"/>
                  </a:cubicBezTo>
                  <a:cubicBezTo>
                    <a:pt x="0" y="2467"/>
                    <a:pt x="0" y="2467"/>
                    <a:pt x="0" y="2467"/>
                  </a:cubicBezTo>
                  <a:cubicBezTo>
                    <a:pt x="0" y="2594"/>
                    <a:pt x="128" y="2698"/>
                    <a:pt x="284" y="2698"/>
                  </a:cubicBezTo>
                  <a:close/>
                </a:path>
              </a:pathLst>
            </a:custGeom>
            <a:solidFill>
              <a:srgbClr val="DBB76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g1691a7975c5_0_259"/>
            <p:cNvSpPr txBox="1"/>
            <p:nvPr/>
          </p:nvSpPr>
          <p:spPr>
            <a:xfrm>
              <a:off x="4024365" y="3665590"/>
              <a:ext cx="13755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icrosoft Yahei"/>
                <a:buNone/>
              </a:pPr>
              <a:r>
                <a:rPr b="1" lang="en-US" sz="1500">
                  <a:solidFill>
                    <a:schemeClr val="lt1"/>
                  </a:solidFill>
                </a:rPr>
                <a:t>Frequency</a:t>
              </a:r>
              <a:endParaRPr b="1" sz="1500"/>
            </a:p>
          </p:txBody>
        </p:sp>
      </p:grpSp>
      <p:pic>
        <p:nvPicPr>
          <p:cNvPr id="469" name="Google Shape;469;g1691a7975c5_0_2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514" y="1498069"/>
            <a:ext cx="1667100" cy="1667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70" name="Google Shape;470;g1691a7975c5_0_259"/>
          <p:cNvSpPr txBox="1"/>
          <p:nvPr/>
        </p:nvSpPr>
        <p:spPr>
          <a:xfrm>
            <a:off x="587700" y="3326075"/>
            <a:ext cx="151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DBB76C"/>
                </a:solidFill>
              </a:rPr>
              <a:t>[max4466]</a:t>
            </a:r>
            <a:endParaRPr b="1" sz="2000">
              <a:solidFill>
                <a:srgbClr val="DBB76C"/>
              </a:solidFill>
            </a:endParaRPr>
          </a:p>
        </p:txBody>
      </p:sp>
      <p:sp>
        <p:nvSpPr>
          <p:cNvPr id="471" name="Google Shape;471;g1691a7975c5_0_259"/>
          <p:cNvSpPr/>
          <p:nvPr/>
        </p:nvSpPr>
        <p:spPr>
          <a:xfrm>
            <a:off x="4029112" y="1040925"/>
            <a:ext cx="1284283" cy="527050"/>
          </a:xfrm>
          <a:custGeom>
            <a:rect b="b" l="l" r="r" t="t"/>
            <a:pathLst>
              <a:path extrusionOk="0" h="1343" w="3275">
                <a:moveTo>
                  <a:pt x="2317" y="903"/>
                </a:moveTo>
                <a:cubicBezTo>
                  <a:pt x="2272" y="872"/>
                  <a:pt x="2225" y="843"/>
                  <a:pt x="2176" y="816"/>
                </a:cubicBezTo>
                <a:cubicBezTo>
                  <a:pt x="2082" y="765"/>
                  <a:pt x="1982" y="723"/>
                  <a:pt x="1878" y="691"/>
                </a:cubicBezTo>
                <a:cubicBezTo>
                  <a:pt x="1773" y="660"/>
                  <a:pt x="1664" y="639"/>
                  <a:pt x="1552" y="629"/>
                </a:cubicBezTo>
                <a:cubicBezTo>
                  <a:pt x="1441" y="619"/>
                  <a:pt x="1326" y="620"/>
                  <a:pt x="1212" y="634"/>
                </a:cubicBezTo>
                <a:cubicBezTo>
                  <a:pt x="1098" y="647"/>
                  <a:pt x="984" y="672"/>
                  <a:pt x="872" y="709"/>
                </a:cubicBezTo>
                <a:cubicBezTo>
                  <a:pt x="760" y="745"/>
                  <a:pt x="651" y="794"/>
                  <a:pt x="547" y="854"/>
                </a:cubicBezTo>
                <a:cubicBezTo>
                  <a:pt x="443" y="914"/>
                  <a:pt x="344" y="986"/>
                  <a:pt x="252" y="1068"/>
                </a:cubicBezTo>
                <a:cubicBezTo>
                  <a:pt x="160" y="1150"/>
                  <a:pt x="75" y="1242"/>
                  <a:pt x="0" y="1343"/>
                </a:cubicBezTo>
                <a:cubicBezTo>
                  <a:pt x="52" y="1228"/>
                  <a:pt x="115" y="1117"/>
                  <a:pt x="190" y="1013"/>
                </a:cubicBezTo>
                <a:cubicBezTo>
                  <a:pt x="266" y="909"/>
                  <a:pt x="352" y="811"/>
                  <a:pt x="449" y="722"/>
                </a:cubicBezTo>
                <a:cubicBezTo>
                  <a:pt x="546" y="633"/>
                  <a:pt x="653" y="554"/>
                  <a:pt x="768" y="485"/>
                </a:cubicBezTo>
                <a:cubicBezTo>
                  <a:pt x="883" y="416"/>
                  <a:pt x="1006" y="359"/>
                  <a:pt x="1136" y="314"/>
                </a:cubicBezTo>
                <a:cubicBezTo>
                  <a:pt x="1265" y="269"/>
                  <a:pt x="1400" y="236"/>
                  <a:pt x="1538" y="218"/>
                </a:cubicBezTo>
                <a:cubicBezTo>
                  <a:pt x="1676" y="199"/>
                  <a:pt x="1818" y="195"/>
                  <a:pt x="1960" y="205"/>
                </a:cubicBezTo>
                <a:cubicBezTo>
                  <a:pt x="2102" y="215"/>
                  <a:pt x="2245" y="240"/>
                  <a:pt x="2384" y="279"/>
                </a:cubicBezTo>
                <a:cubicBezTo>
                  <a:pt x="2454" y="299"/>
                  <a:pt x="2523" y="323"/>
                  <a:pt x="2591" y="349"/>
                </a:cubicBezTo>
                <a:cubicBezTo>
                  <a:pt x="2596" y="351"/>
                  <a:pt x="2600" y="353"/>
                  <a:pt x="2604" y="355"/>
                </a:cubicBezTo>
                <a:cubicBezTo>
                  <a:pt x="2790" y="0"/>
                  <a:pt x="2790" y="0"/>
                  <a:pt x="2790" y="0"/>
                </a:cubicBezTo>
                <a:cubicBezTo>
                  <a:pt x="3275" y="1087"/>
                  <a:pt x="3275" y="1087"/>
                  <a:pt x="3275" y="1087"/>
                </a:cubicBezTo>
                <a:cubicBezTo>
                  <a:pt x="2104" y="1308"/>
                  <a:pt x="2104" y="1308"/>
                  <a:pt x="2104" y="1308"/>
                </a:cubicBezTo>
                <a:lnTo>
                  <a:pt x="2317" y="90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g1691a7975c5_0_259"/>
          <p:cNvSpPr txBox="1"/>
          <p:nvPr/>
        </p:nvSpPr>
        <p:spPr>
          <a:xfrm>
            <a:off x="3765650" y="1081100"/>
            <a:ext cx="16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500">
                <a:solidFill>
                  <a:schemeClr val="lt1"/>
                </a:solidFill>
              </a:rPr>
              <a:t>FFT</a:t>
            </a:r>
            <a:endParaRPr b="1" sz="15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000">
                <a:solidFill>
                  <a:schemeClr val="lt1"/>
                </a:solidFill>
              </a:rPr>
              <a:t>(Fast Fourier Transform)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473" name="Google Shape;473;g1691a7975c5_0_259"/>
          <p:cNvSpPr txBox="1"/>
          <p:nvPr/>
        </p:nvSpPr>
        <p:spPr>
          <a:xfrm>
            <a:off x="5137200" y="148125"/>
            <a:ext cx="3960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300">
                <a:solidFill>
                  <a:schemeClr val="lt1"/>
                </a:solidFill>
              </a:rPr>
              <a:t>FFT (Fast Fourier Transform)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300">
                <a:solidFill>
                  <a:schemeClr val="lt1"/>
                </a:solidFill>
              </a:rPr>
              <a:t>: an algorithm that computes the discrete Fourier Transform of a sequence, or its inverse. 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300">
                <a:solidFill>
                  <a:schemeClr val="lt1"/>
                </a:solidFill>
              </a:rPr>
              <a:t>Original domain -&gt; Frequency domain</a:t>
            </a:r>
            <a:endParaRPr b="1" sz="1300">
              <a:solidFill>
                <a:schemeClr val="lt1"/>
              </a:solidFill>
            </a:endParaRPr>
          </a:p>
        </p:txBody>
      </p:sp>
      <p:pic>
        <p:nvPicPr>
          <p:cNvPr id="474" name="Google Shape;474;g1691a7975c5_0_2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0225" y="1219073"/>
            <a:ext cx="1667098" cy="1383154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g1691a7975c5_0_259"/>
          <p:cNvSpPr txBox="1"/>
          <p:nvPr/>
        </p:nvSpPr>
        <p:spPr>
          <a:xfrm>
            <a:off x="7573850" y="1966700"/>
            <a:ext cx="4641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900">
                <a:solidFill>
                  <a:schemeClr val="lt1"/>
                </a:solidFill>
              </a:rPr>
              <a:t>Time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476" name="Google Shape;476;g1691a7975c5_0_259"/>
          <p:cNvSpPr txBox="1"/>
          <p:nvPr/>
        </p:nvSpPr>
        <p:spPr>
          <a:xfrm>
            <a:off x="7322450" y="2662050"/>
            <a:ext cx="966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lang="en-US" sz="1100">
                <a:solidFill>
                  <a:schemeClr val="lt1"/>
                </a:solidFill>
              </a:rPr>
              <a:t>Frequency</a:t>
            </a:r>
            <a:endParaRPr b="1"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6d4a16f764_0_0"/>
          <p:cNvSpPr txBox="1"/>
          <p:nvPr/>
        </p:nvSpPr>
        <p:spPr>
          <a:xfrm>
            <a:off x="428625" y="79375"/>
            <a:ext cx="35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2.1 ~ 2.5 Demo Video</a:t>
            </a:r>
            <a:endParaRPr/>
          </a:p>
        </p:txBody>
      </p:sp>
      <p:sp>
        <p:nvSpPr>
          <p:cNvPr id="482" name="Google Shape;482;g16d4a16f764_0_0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g16d4a16f76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g16d4a16f764_0_0" title="_talkv_wr5n72FsQQ_c9LOG6c9vDgczkqiWPSm20_talkv_high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0350" y="1058625"/>
            <a:ext cx="6585150" cy="36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16d4a16f764_0_0"/>
          <p:cNvSpPr txBox="1"/>
          <p:nvPr/>
        </p:nvSpPr>
        <p:spPr>
          <a:xfrm>
            <a:off x="428625" y="723913"/>
            <a:ext cx="77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Esp32 — the things stack cloud server — MQTT Broker</a:t>
            </a:r>
            <a:endParaRPr sz="2000">
              <a:solidFill>
                <a:srgbClr val="DBB76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0" y="0"/>
            <a:ext cx="4630737" cy="5138357"/>
          </a:xfrm>
          <a:custGeom>
            <a:rect b="b" l="l" r="r" t="t"/>
            <a:pathLst>
              <a:path extrusionOk="0" h="4629150" w="4630737">
                <a:moveTo>
                  <a:pt x="1589140" y="0"/>
                </a:moveTo>
                <a:lnTo>
                  <a:pt x="4630737" y="0"/>
                </a:lnTo>
                <a:lnTo>
                  <a:pt x="4630737" y="0"/>
                </a:lnTo>
                <a:lnTo>
                  <a:pt x="4630737" y="3040009"/>
                </a:lnTo>
                <a:cubicBezTo>
                  <a:pt x="4630737" y="3917667"/>
                  <a:pt x="3919255" y="4629149"/>
                  <a:pt x="3041597" y="4629149"/>
                </a:cubicBezTo>
                <a:lnTo>
                  <a:pt x="0" y="4629150"/>
                </a:lnTo>
                <a:lnTo>
                  <a:pt x="0" y="4629150"/>
                </a:lnTo>
                <a:lnTo>
                  <a:pt x="0" y="1589140"/>
                </a:lnTo>
                <a:cubicBezTo>
                  <a:pt x="0" y="711482"/>
                  <a:pt x="711482" y="0"/>
                  <a:pt x="1589140" y="0"/>
                </a:cubicBez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5580262" y="825550"/>
            <a:ext cx="249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01. </a:t>
            </a:r>
            <a:r>
              <a:rPr lang="en-US" sz="1800">
                <a:solidFill>
                  <a:schemeClr val="lt1"/>
                </a:solidFill>
              </a:rPr>
              <a:t>Introduction</a:t>
            </a:r>
            <a:endParaRPr/>
          </a:p>
        </p:txBody>
      </p:sp>
      <p:sp>
        <p:nvSpPr>
          <p:cNvPr id="102" name="Google Shape;102;p2"/>
          <p:cNvSpPr txBox="1"/>
          <p:nvPr/>
        </p:nvSpPr>
        <p:spPr>
          <a:xfrm>
            <a:off x="1826525" y="2278863"/>
            <a:ext cx="2441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3200"/>
              <a:buFont typeface="Arial"/>
              <a:buNone/>
            </a:pPr>
            <a:r>
              <a:rPr b="1" i="0" lang="en-US" sz="32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38650" y="2120887"/>
            <a:ext cx="900982" cy="90098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5261162" y="850662"/>
            <a:ext cx="319087" cy="319087"/>
          </a:xfrm>
          <a:custGeom>
            <a:rect b="b" l="l" r="r" t="t"/>
            <a:pathLst>
              <a:path extrusionOk="0" h="319087" w="319087">
                <a:moveTo>
                  <a:pt x="109539" y="0"/>
                </a:moveTo>
                <a:lnTo>
                  <a:pt x="319087" y="0"/>
                </a:lnTo>
                <a:lnTo>
                  <a:pt x="319087" y="0"/>
                </a:lnTo>
                <a:lnTo>
                  <a:pt x="319087" y="209547"/>
                </a:lnTo>
                <a:cubicBezTo>
                  <a:pt x="319087" y="270044"/>
                  <a:pt x="270045" y="319086"/>
                  <a:pt x="209548" y="319086"/>
                </a:cubicBezTo>
                <a:lnTo>
                  <a:pt x="0" y="319087"/>
                </a:lnTo>
                <a:lnTo>
                  <a:pt x="0" y="319087"/>
                </a:lnTo>
                <a:lnTo>
                  <a:pt x="0" y="109539"/>
                </a:lnTo>
                <a:cubicBezTo>
                  <a:pt x="0" y="49042"/>
                  <a:pt x="49042" y="0"/>
                  <a:pt x="109539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250" y="886750"/>
            <a:ext cx="246888" cy="246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822" y="229743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5580262" y="1793350"/>
            <a:ext cx="249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1800">
                <a:solidFill>
                  <a:schemeClr val="lt1"/>
                </a:solidFill>
              </a:rPr>
              <a:t>2</a:t>
            </a:r>
            <a:r>
              <a:rPr b="0" i="0" lang="en-US" sz="1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800">
                <a:solidFill>
                  <a:schemeClr val="lt1"/>
                </a:solidFill>
              </a:rPr>
              <a:t>Progress</a:t>
            </a:r>
            <a:endParaRPr/>
          </a:p>
        </p:txBody>
      </p:sp>
      <p:sp>
        <p:nvSpPr>
          <p:cNvPr id="108" name="Google Shape;108;p2"/>
          <p:cNvSpPr/>
          <p:nvPr/>
        </p:nvSpPr>
        <p:spPr>
          <a:xfrm>
            <a:off x="5261162" y="1818462"/>
            <a:ext cx="319087" cy="319087"/>
          </a:xfrm>
          <a:custGeom>
            <a:rect b="b" l="l" r="r" t="t"/>
            <a:pathLst>
              <a:path extrusionOk="0" h="319087" w="319087">
                <a:moveTo>
                  <a:pt x="109539" y="0"/>
                </a:moveTo>
                <a:lnTo>
                  <a:pt x="319087" y="0"/>
                </a:lnTo>
                <a:lnTo>
                  <a:pt x="319087" y="0"/>
                </a:lnTo>
                <a:lnTo>
                  <a:pt x="319087" y="209547"/>
                </a:lnTo>
                <a:cubicBezTo>
                  <a:pt x="319087" y="270044"/>
                  <a:pt x="270045" y="319086"/>
                  <a:pt x="209548" y="319086"/>
                </a:cubicBezTo>
                <a:lnTo>
                  <a:pt x="0" y="319087"/>
                </a:lnTo>
                <a:lnTo>
                  <a:pt x="0" y="319087"/>
                </a:lnTo>
                <a:lnTo>
                  <a:pt x="0" y="109539"/>
                </a:lnTo>
                <a:cubicBezTo>
                  <a:pt x="0" y="49042"/>
                  <a:pt x="49042" y="0"/>
                  <a:pt x="109539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250" y="1854550"/>
            <a:ext cx="246888" cy="246888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 txBox="1"/>
          <p:nvPr/>
        </p:nvSpPr>
        <p:spPr>
          <a:xfrm>
            <a:off x="5580262" y="2822350"/>
            <a:ext cx="249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1800">
                <a:solidFill>
                  <a:schemeClr val="lt1"/>
                </a:solidFill>
              </a:rPr>
              <a:t>3</a:t>
            </a:r>
            <a:r>
              <a:rPr b="0" i="0" lang="en-US" sz="1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800">
                <a:solidFill>
                  <a:schemeClr val="lt1"/>
                </a:solidFill>
              </a:rPr>
              <a:t>Problem</a:t>
            </a: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5261162" y="2847462"/>
            <a:ext cx="319087" cy="319087"/>
          </a:xfrm>
          <a:custGeom>
            <a:rect b="b" l="l" r="r" t="t"/>
            <a:pathLst>
              <a:path extrusionOk="0" h="319087" w="319087">
                <a:moveTo>
                  <a:pt x="109539" y="0"/>
                </a:moveTo>
                <a:lnTo>
                  <a:pt x="319087" y="0"/>
                </a:lnTo>
                <a:lnTo>
                  <a:pt x="319087" y="0"/>
                </a:lnTo>
                <a:lnTo>
                  <a:pt x="319087" y="209547"/>
                </a:lnTo>
                <a:cubicBezTo>
                  <a:pt x="319087" y="270044"/>
                  <a:pt x="270045" y="319086"/>
                  <a:pt x="209548" y="319086"/>
                </a:cubicBezTo>
                <a:lnTo>
                  <a:pt x="0" y="319087"/>
                </a:lnTo>
                <a:lnTo>
                  <a:pt x="0" y="319087"/>
                </a:lnTo>
                <a:lnTo>
                  <a:pt x="0" y="109539"/>
                </a:lnTo>
                <a:cubicBezTo>
                  <a:pt x="0" y="49042"/>
                  <a:pt x="49042" y="0"/>
                  <a:pt x="109539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250" y="2883550"/>
            <a:ext cx="246888" cy="24688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"/>
          <p:cNvSpPr txBox="1"/>
          <p:nvPr/>
        </p:nvSpPr>
        <p:spPr>
          <a:xfrm>
            <a:off x="5580262" y="3851350"/>
            <a:ext cx="249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</a:rPr>
              <a:t>04. Weekly Plan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5261162" y="3876462"/>
            <a:ext cx="319087" cy="319087"/>
          </a:xfrm>
          <a:custGeom>
            <a:rect b="b" l="l" r="r" t="t"/>
            <a:pathLst>
              <a:path extrusionOk="0" h="319087" w="319087">
                <a:moveTo>
                  <a:pt x="109539" y="0"/>
                </a:moveTo>
                <a:lnTo>
                  <a:pt x="319087" y="0"/>
                </a:lnTo>
                <a:lnTo>
                  <a:pt x="319087" y="0"/>
                </a:lnTo>
                <a:lnTo>
                  <a:pt x="319087" y="209547"/>
                </a:lnTo>
                <a:cubicBezTo>
                  <a:pt x="319087" y="270044"/>
                  <a:pt x="270045" y="319086"/>
                  <a:pt x="209548" y="319086"/>
                </a:cubicBezTo>
                <a:lnTo>
                  <a:pt x="0" y="319087"/>
                </a:lnTo>
                <a:lnTo>
                  <a:pt x="0" y="319087"/>
                </a:lnTo>
                <a:lnTo>
                  <a:pt x="0" y="109539"/>
                </a:lnTo>
                <a:cubicBezTo>
                  <a:pt x="0" y="49042"/>
                  <a:pt x="49042" y="0"/>
                  <a:pt x="109539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250" y="3912550"/>
            <a:ext cx="246888" cy="246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l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742d6921f3_0_20"/>
          <p:cNvSpPr/>
          <p:nvPr/>
        </p:nvSpPr>
        <p:spPr>
          <a:xfrm>
            <a:off x="4666500" y="1415500"/>
            <a:ext cx="4330500" cy="2351700"/>
          </a:xfrm>
          <a:prstGeom prst="roundRect">
            <a:avLst>
              <a:gd fmla="val 3600" name="adj"/>
            </a:avLst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1742d6921f3_0_20"/>
          <p:cNvSpPr txBox="1"/>
          <p:nvPr/>
        </p:nvSpPr>
        <p:spPr>
          <a:xfrm>
            <a:off x="428700" y="78450"/>
            <a:ext cx="35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en-US" sz="2000">
                <a:solidFill>
                  <a:srgbClr val="DBB76C"/>
                </a:solidFill>
              </a:rPr>
              <a:t>6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Acoustic Localization</a:t>
            </a:r>
            <a:endParaRPr/>
          </a:p>
        </p:txBody>
      </p:sp>
      <p:sp>
        <p:nvSpPr>
          <p:cNvPr id="492" name="Google Shape;492;g1742d6921f3_0_20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3" name="Google Shape;493;g1742d6921f3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g1742d6921f3_0_20"/>
          <p:cNvSpPr txBox="1"/>
          <p:nvPr/>
        </p:nvSpPr>
        <p:spPr>
          <a:xfrm>
            <a:off x="428700" y="771625"/>
            <a:ext cx="1894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1900">
                <a:solidFill>
                  <a:schemeClr val="lt1"/>
                </a:solidFill>
              </a:rPr>
              <a:t>[</a:t>
            </a:r>
            <a:r>
              <a:rPr b="1" lang="en-US" sz="1900">
                <a:solidFill>
                  <a:schemeClr val="lt1"/>
                </a:solidFill>
              </a:rPr>
              <a:t>Trilateration]</a:t>
            </a:r>
            <a:endParaRPr sz="1900"/>
          </a:p>
        </p:txBody>
      </p:sp>
      <p:sp>
        <p:nvSpPr>
          <p:cNvPr id="495" name="Google Shape;495;g1742d6921f3_0_20"/>
          <p:cNvSpPr/>
          <p:nvPr/>
        </p:nvSpPr>
        <p:spPr>
          <a:xfrm>
            <a:off x="324425" y="1233619"/>
            <a:ext cx="2849100" cy="2676300"/>
          </a:xfrm>
          <a:prstGeom prst="roundRect">
            <a:avLst>
              <a:gd fmla="val 3600" name="adj"/>
            </a:avLst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6" name="Google Shape;496;g1742d6921f3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744" y="1201450"/>
            <a:ext cx="2674462" cy="2740599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g1742d6921f3_0_20"/>
          <p:cNvSpPr txBox="1"/>
          <p:nvPr/>
        </p:nvSpPr>
        <p:spPr>
          <a:xfrm>
            <a:off x="324425" y="3986975"/>
            <a:ext cx="3474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99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-US" sz="1300">
                <a:solidFill>
                  <a:schemeClr val="lt1"/>
                </a:solidFill>
              </a:rPr>
              <a:t>r1, r2, r3: distance between the source of the sound and three acoustic sensors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-17399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-US" sz="1300">
                <a:solidFill>
                  <a:schemeClr val="lt1"/>
                </a:solidFill>
              </a:rPr>
              <a:t>N: the first time when the sound came in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498" name="Google Shape;498;g1742d6921f3_0_20"/>
          <p:cNvSpPr/>
          <p:nvPr/>
        </p:nvSpPr>
        <p:spPr>
          <a:xfrm>
            <a:off x="3302388" y="2197225"/>
            <a:ext cx="1307400" cy="74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BB76C">
              <a:alpha val="596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1742d6921f3_0_20"/>
          <p:cNvSpPr txBox="1"/>
          <p:nvPr/>
        </p:nvSpPr>
        <p:spPr>
          <a:xfrm>
            <a:off x="3276725" y="1872625"/>
            <a:ext cx="1090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2500">
                <a:solidFill>
                  <a:srgbClr val="DBB76C"/>
                </a:solidFill>
              </a:rPr>
              <a:t>r1  N</a:t>
            </a:r>
            <a:endParaRPr sz="2500">
              <a:solidFill>
                <a:srgbClr val="DBB76C"/>
              </a:solidFill>
            </a:endParaRPr>
          </a:p>
        </p:txBody>
      </p:sp>
      <p:pic>
        <p:nvPicPr>
          <p:cNvPr id="500" name="Google Shape;500;g1742d6921f3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9124" y="1896775"/>
            <a:ext cx="428700" cy="42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742d6921f3_0_20"/>
          <p:cNvSpPr txBox="1"/>
          <p:nvPr/>
        </p:nvSpPr>
        <p:spPr>
          <a:xfrm>
            <a:off x="4880375" y="771625"/>
            <a:ext cx="405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1900">
                <a:solidFill>
                  <a:schemeClr val="lt1"/>
                </a:solidFill>
              </a:rPr>
              <a:t>[Triangulation] - hyperbola</a:t>
            </a:r>
            <a:endParaRPr sz="1900"/>
          </a:p>
        </p:txBody>
      </p:sp>
      <p:pic>
        <p:nvPicPr>
          <p:cNvPr id="502" name="Google Shape;502;g1742d6921f3_0_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2787" y="1558188"/>
            <a:ext cx="2027100" cy="2027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1742d6921f3_0_20"/>
          <p:cNvPicPr preferRelativeResize="0"/>
          <p:nvPr/>
        </p:nvPicPr>
        <p:blipFill rotWithShape="1">
          <a:blip r:embed="rId7">
            <a:alphaModFix/>
          </a:blip>
          <a:srcRect b="0" l="0" r="30977" t="0"/>
          <a:stretch/>
        </p:blipFill>
        <p:spPr>
          <a:xfrm>
            <a:off x="6829875" y="1558200"/>
            <a:ext cx="2027101" cy="20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g1742d6921f3_0_20"/>
          <p:cNvSpPr txBox="1"/>
          <p:nvPr/>
        </p:nvSpPr>
        <p:spPr>
          <a:xfrm>
            <a:off x="7353025" y="1558200"/>
            <a:ext cx="873900" cy="33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sound source</a:t>
            </a:r>
            <a:endParaRPr sz="1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g1742d6921f3_0_20"/>
          <p:cNvSpPr txBox="1"/>
          <p:nvPr/>
        </p:nvSpPr>
        <p:spPr>
          <a:xfrm>
            <a:off x="6929877" y="2981975"/>
            <a:ext cx="9381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Amplifier</a:t>
            </a:r>
            <a:endParaRPr sz="12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g1742d6921f3_0_20"/>
          <p:cNvSpPr txBox="1"/>
          <p:nvPr/>
        </p:nvSpPr>
        <p:spPr>
          <a:xfrm>
            <a:off x="4865525" y="3834575"/>
            <a:ext cx="408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99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-US" sz="1300">
                <a:solidFill>
                  <a:schemeClr val="lt1"/>
                </a:solidFill>
              </a:rPr>
              <a:t>The process of acoustic localization using forming triangles to the point from known points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-173990" lvl="0" marL="13716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-US" sz="1300">
                <a:solidFill>
                  <a:schemeClr val="lt1"/>
                </a:solidFill>
              </a:rPr>
              <a:t>Three hyperbola ⇒ the source of the sound</a:t>
            </a:r>
            <a:endParaRPr b="1" sz="13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691a7975c5_0_319"/>
          <p:cNvSpPr txBox="1"/>
          <p:nvPr/>
        </p:nvSpPr>
        <p:spPr>
          <a:xfrm>
            <a:off x="657673" y="227400"/>
            <a:ext cx="194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200">
                <a:solidFill>
                  <a:srgbClr val="DBB76C"/>
                </a:solidFill>
              </a:rPr>
              <a:t>Problem</a:t>
            </a:r>
            <a:endParaRPr sz="1200"/>
          </a:p>
        </p:txBody>
      </p:sp>
      <p:sp>
        <p:nvSpPr>
          <p:cNvPr id="512" name="Google Shape;512;g1691a7975c5_0_319"/>
          <p:cNvSpPr/>
          <p:nvPr/>
        </p:nvSpPr>
        <p:spPr>
          <a:xfrm>
            <a:off x="227402" y="227402"/>
            <a:ext cx="430265" cy="43394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g1691a7975c5_0_319"/>
          <p:cNvSpPr txBox="1"/>
          <p:nvPr/>
        </p:nvSpPr>
        <p:spPr>
          <a:xfrm>
            <a:off x="3205162" y="3181350"/>
            <a:ext cx="27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DBB76C"/>
                </a:solidFill>
              </a:rPr>
              <a:t>Problem</a:t>
            </a:r>
            <a:endParaRPr/>
          </a:p>
        </p:txBody>
      </p:sp>
      <p:pic>
        <p:nvPicPr>
          <p:cNvPr id="514" name="Google Shape;514;g1691a7975c5_0_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72" y="307221"/>
            <a:ext cx="274321" cy="27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g1691a7975c5_0_319"/>
          <p:cNvSpPr txBox="1"/>
          <p:nvPr/>
        </p:nvSpPr>
        <p:spPr>
          <a:xfrm>
            <a:off x="3838575" y="1547812"/>
            <a:ext cx="1467000" cy="14652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g1691a7975c5_0_319"/>
          <p:cNvSpPr txBox="1"/>
          <p:nvPr/>
        </p:nvSpPr>
        <p:spPr>
          <a:xfrm>
            <a:off x="4119562" y="1895475"/>
            <a:ext cx="930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rgbClr val="1E1E1E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517" name="Google Shape;517;g1691a7975c5_0_319"/>
          <p:cNvSpPr txBox="1"/>
          <p:nvPr/>
        </p:nvSpPr>
        <p:spPr>
          <a:xfrm>
            <a:off x="3921125" y="1658937"/>
            <a:ext cx="1301700" cy="1242900"/>
          </a:xfrm>
          <a:prstGeom prst="rect">
            <a:avLst/>
          </a:prstGeom>
          <a:noFill/>
          <a:ln cap="flat" cmpd="sng" w="12700">
            <a:solidFill>
              <a:srgbClr val="0D0D0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691a7975c5_0_375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g1691a7975c5_0_375"/>
          <p:cNvSpPr/>
          <p:nvPr/>
        </p:nvSpPr>
        <p:spPr>
          <a:xfrm>
            <a:off x="76812" y="617899"/>
            <a:ext cx="4755287" cy="3840809"/>
          </a:xfrm>
          <a:custGeom>
            <a:rect b="b" l="l" r="r" t="t"/>
            <a:pathLst>
              <a:path extrusionOk="0" h="446087" w="446087">
                <a:moveTo>
                  <a:pt x="153137" y="0"/>
                </a:moveTo>
                <a:lnTo>
                  <a:pt x="446087" y="0"/>
                </a:lnTo>
                <a:lnTo>
                  <a:pt x="446087" y="0"/>
                </a:lnTo>
                <a:lnTo>
                  <a:pt x="446087" y="292950"/>
                </a:lnTo>
                <a:cubicBezTo>
                  <a:pt x="446087" y="377525"/>
                  <a:pt x="377525" y="446087"/>
                  <a:pt x="292950" y="446087"/>
                </a:cubicBezTo>
                <a:lnTo>
                  <a:pt x="0" y="446087"/>
                </a:lnTo>
                <a:lnTo>
                  <a:pt x="0" y="446087"/>
                </a:lnTo>
                <a:lnTo>
                  <a:pt x="0" y="153137"/>
                </a:lnTo>
                <a:cubicBezTo>
                  <a:pt x="0" y="68562"/>
                  <a:pt x="68562" y="0"/>
                  <a:pt x="153137" y="0"/>
                </a:cubicBezTo>
                <a:close/>
              </a:path>
            </a:pathLst>
          </a:cu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g1691a7975c5_0_375"/>
          <p:cNvSpPr txBox="1"/>
          <p:nvPr/>
        </p:nvSpPr>
        <p:spPr>
          <a:xfrm>
            <a:off x="5230275" y="617900"/>
            <a:ext cx="3842100" cy="554100"/>
          </a:xfrm>
          <a:prstGeom prst="rect">
            <a:avLst/>
          </a:prstGeom>
          <a:solidFill>
            <a:srgbClr val="DBB76C">
              <a:alpha val="59609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b="1" lang="en-US" sz="1500">
                <a:solidFill>
                  <a:srgbClr val="FFFFFF"/>
                </a:solidFill>
              </a:rPr>
              <a:t>Low Power</a:t>
            </a:r>
            <a:endParaRPr b="1" sz="1500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</a:pPr>
            <a:r>
              <a:rPr b="1" lang="en-US" sz="1500">
                <a:solidFill>
                  <a:srgbClr val="FFFFFF"/>
                </a:solidFill>
              </a:rPr>
              <a:t>Low Bit Rate Networking Protocols </a:t>
            </a:r>
            <a:endParaRPr b="1" sz="1500"/>
          </a:p>
        </p:txBody>
      </p:sp>
      <p:sp>
        <p:nvSpPr>
          <p:cNvPr id="525" name="Google Shape;525;g1691a7975c5_0_375"/>
          <p:cNvSpPr txBox="1"/>
          <p:nvPr/>
        </p:nvSpPr>
        <p:spPr>
          <a:xfrm>
            <a:off x="533400" y="79375"/>
            <a:ext cx="38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3. Problem</a:t>
            </a:r>
            <a:endParaRPr/>
          </a:p>
        </p:txBody>
      </p:sp>
      <p:pic>
        <p:nvPicPr>
          <p:cNvPr id="526" name="Google Shape;526;g1691a7975c5_0_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g1691a7975c5_0_3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450" y="709500"/>
            <a:ext cx="4572000" cy="3657600"/>
          </a:xfrm>
          <a:prstGeom prst="round2DiagRect">
            <a:avLst>
              <a:gd fmla="val 38193" name="adj1"/>
              <a:gd fmla="val 0" name="adj2"/>
            </a:avLst>
          </a:prstGeom>
          <a:noFill/>
          <a:ln>
            <a:noFill/>
          </a:ln>
        </p:spPr>
      </p:pic>
      <p:cxnSp>
        <p:nvCxnSpPr>
          <p:cNvPr id="528" name="Google Shape;528;g1691a7975c5_0_375"/>
          <p:cNvCxnSpPr>
            <a:endCxn id="524" idx="1"/>
          </p:cNvCxnSpPr>
          <p:nvPr/>
        </p:nvCxnSpPr>
        <p:spPr>
          <a:xfrm flipH="1" rot="10800000">
            <a:off x="4847775" y="894950"/>
            <a:ext cx="382500" cy="9000"/>
          </a:xfrm>
          <a:prstGeom prst="straightConnector1">
            <a:avLst/>
          </a:prstGeom>
          <a:noFill/>
          <a:ln cap="flat" cmpd="sng" w="19050">
            <a:solidFill>
              <a:srgbClr val="CA9A3A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29" name="Google Shape;529;g1691a7975c5_0_375"/>
          <p:cNvSpPr/>
          <p:nvPr/>
        </p:nvSpPr>
        <p:spPr>
          <a:xfrm>
            <a:off x="6867375" y="1636575"/>
            <a:ext cx="428700" cy="502800"/>
          </a:xfrm>
          <a:prstGeom prst="downArrow">
            <a:avLst>
              <a:gd fmla="val 38395" name="adj1"/>
              <a:gd fmla="val 50000" name="adj2"/>
            </a:avLst>
          </a:prstGeom>
          <a:solidFill>
            <a:srgbClr val="DBB76C">
              <a:alpha val="5960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0" name="Google Shape;530;g1691a7975c5_0_3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2375" y="3115350"/>
            <a:ext cx="2632751" cy="12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g1691a7975c5_0_375"/>
          <p:cNvPicPr preferRelativeResize="0"/>
          <p:nvPr/>
        </p:nvPicPr>
        <p:blipFill rotWithShape="1">
          <a:blip r:embed="rId6">
            <a:alphaModFix/>
          </a:blip>
          <a:srcRect b="3859" l="13243" r="12770" t="19252"/>
          <a:stretch/>
        </p:blipFill>
        <p:spPr>
          <a:xfrm>
            <a:off x="5043700" y="1913800"/>
            <a:ext cx="1520400" cy="15798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532" name="Google Shape;532;g1691a7975c5_0_375"/>
          <p:cNvSpPr/>
          <p:nvPr/>
        </p:nvSpPr>
        <p:spPr>
          <a:xfrm>
            <a:off x="6045850" y="2773300"/>
            <a:ext cx="192000" cy="720300"/>
          </a:xfrm>
          <a:prstGeom prst="downArrow">
            <a:avLst>
              <a:gd fmla="val 50625" name="adj1"/>
              <a:gd fmla="val 80482" name="adj2"/>
            </a:avLst>
          </a:prstGeom>
          <a:solidFill>
            <a:srgbClr val="DBB76C">
              <a:alpha val="498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g1691a7975c5_0_375"/>
          <p:cNvSpPr txBox="1"/>
          <p:nvPr/>
        </p:nvSpPr>
        <p:spPr>
          <a:xfrm>
            <a:off x="8407275" y="3395425"/>
            <a:ext cx="462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CA9A3A"/>
                </a:solidFill>
                <a:latin typeface="Calibri"/>
                <a:ea typeface="Calibri"/>
                <a:cs typeface="Calibri"/>
                <a:sym typeface="Calibri"/>
              </a:rPr>
              <a:t>??</a:t>
            </a:r>
            <a:endParaRPr b="1" sz="1500">
              <a:solidFill>
                <a:srgbClr val="CA9A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691a7975c5_0_410"/>
          <p:cNvSpPr txBox="1"/>
          <p:nvPr/>
        </p:nvSpPr>
        <p:spPr>
          <a:xfrm>
            <a:off x="657673" y="227400"/>
            <a:ext cx="194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200">
                <a:solidFill>
                  <a:srgbClr val="DBB76C"/>
                </a:solidFill>
              </a:rPr>
              <a:t>Weekly Plan</a:t>
            </a:r>
            <a:endParaRPr sz="1200"/>
          </a:p>
        </p:txBody>
      </p:sp>
      <p:sp>
        <p:nvSpPr>
          <p:cNvPr id="539" name="Google Shape;539;g1691a7975c5_0_410"/>
          <p:cNvSpPr/>
          <p:nvPr/>
        </p:nvSpPr>
        <p:spPr>
          <a:xfrm>
            <a:off x="227402" y="227402"/>
            <a:ext cx="430265" cy="43394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g1691a7975c5_0_410"/>
          <p:cNvSpPr txBox="1"/>
          <p:nvPr/>
        </p:nvSpPr>
        <p:spPr>
          <a:xfrm>
            <a:off x="3205162" y="3181350"/>
            <a:ext cx="27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DBB76C"/>
                </a:solidFill>
              </a:rPr>
              <a:t>Weekly Plan</a:t>
            </a:r>
            <a:endParaRPr/>
          </a:p>
        </p:txBody>
      </p:sp>
      <p:pic>
        <p:nvPicPr>
          <p:cNvPr id="541" name="Google Shape;541;g1691a7975c5_0_4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72" y="307221"/>
            <a:ext cx="274321" cy="274321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g1691a7975c5_0_410"/>
          <p:cNvSpPr txBox="1"/>
          <p:nvPr/>
        </p:nvSpPr>
        <p:spPr>
          <a:xfrm>
            <a:off x="3838575" y="1547812"/>
            <a:ext cx="1467000" cy="14652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g1691a7975c5_0_410"/>
          <p:cNvSpPr txBox="1"/>
          <p:nvPr/>
        </p:nvSpPr>
        <p:spPr>
          <a:xfrm>
            <a:off x="4119562" y="1895475"/>
            <a:ext cx="93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rgbClr val="1E1E1E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544" name="Google Shape;544;g1691a7975c5_0_410"/>
          <p:cNvSpPr txBox="1"/>
          <p:nvPr/>
        </p:nvSpPr>
        <p:spPr>
          <a:xfrm>
            <a:off x="3921125" y="1658937"/>
            <a:ext cx="1301700" cy="1242900"/>
          </a:xfrm>
          <a:prstGeom prst="rect">
            <a:avLst/>
          </a:prstGeom>
          <a:noFill/>
          <a:ln cap="flat" cmpd="sng" w="12700">
            <a:solidFill>
              <a:srgbClr val="0D0D0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g169eb1a65cb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00" y="1333350"/>
            <a:ext cx="8630799" cy="29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g169eb1a65cb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538" y="1605800"/>
            <a:ext cx="188225" cy="188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g169eb1a65cb_0_26"/>
          <p:cNvSpPr txBox="1"/>
          <p:nvPr/>
        </p:nvSpPr>
        <p:spPr>
          <a:xfrm>
            <a:off x="533400" y="79375"/>
            <a:ext cx="38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4. Weekly Plan</a:t>
            </a:r>
            <a:endParaRPr/>
          </a:p>
        </p:txBody>
      </p:sp>
      <p:sp>
        <p:nvSpPr>
          <p:cNvPr id="552" name="Google Shape;552;g169eb1a65cb_0_26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3" name="Google Shape;553;g169eb1a65cb_0_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5287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g169eb1a65cb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550" y="1802300"/>
            <a:ext cx="188225" cy="1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g169eb1a65cb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538" y="2039925"/>
            <a:ext cx="188225" cy="1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g169eb1a65cb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6538" y="2474050"/>
            <a:ext cx="188225" cy="1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742d6921f3_0_146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g1742d6921f3_0_146"/>
          <p:cNvSpPr txBox="1"/>
          <p:nvPr/>
        </p:nvSpPr>
        <p:spPr>
          <a:xfrm>
            <a:off x="533400" y="79375"/>
            <a:ext cx="38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[References]</a:t>
            </a:r>
            <a:endParaRPr b="1" sz="2000">
              <a:solidFill>
                <a:srgbClr val="DBB76C"/>
              </a:solidFill>
            </a:endParaRPr>
          </a:p>
        </p:txBody>
      </p:sp>
      <p:pic>
        <p:nvPicPr>
          <p:cNvPr id="563" name="Google Shape;563;g1742d6921f3_0_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g1742d6921f3_0_146"/>
          <p:cNvSpPr txBox="1"/>
          <p:nvPr/>
        </p:nvSpPr>
        <p:spPr>
          <a:xfrm>
            <a:off x="255600" y="702725"/>
            <a:ext cx="83439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[1] United State Department of Agriculture (USDA)., "Death Loss in U.S. Cattle and Calves Due to Predator and Nonpredator Causes, 2015," in USDA, Dec. 2017. [Online]. Available: </a:t>
            </a:r>
            <a:r>
              <a:rPr lang="en-U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https://www.aphis.usda.gov/aphis/ourfocus/animalhealth/monitoring-and-surveillance/nahms/nahms-studies/nahms-studies-table?cat=general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[2] AWS, "What is LoRaWAN?", Accessed: Oct, 19, 2022.  [Online]. Available: </a:t>
            </a:r>
            <a:r>
              <a:rPr lang="en-U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https://docs.aws.amazon.com/iot/latest/developerguide/connect-iot-lorawan-what-is-lorawan.html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[3] Brian. O. "Finding Location with Time of Arrival and Time Difference of Arrival Techniques" ECE Senior Capstone Project, 2017. [Online]. Available: </a:t>
            </a:r>
            <a:r>
              <a:rPr lang="en-U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https://sites.tufts.edu/eeseniordesignhandbook/files/2017/05/FireBrick_OKeefe_F1.pdf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[4] ESPRESSIF, “ESP32 Series of Modules”, Accessed: Oct, 19, 2022. [Online]. Available: </a:t>
            </a:r>
            <a:r>
              <a:rPr lang="en-US" sz="11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https://www.espressif.com/en/products/modules/esp32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[5] </a:t>
            </a:r>
            <a:r>
              <a:rPr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D. Gusland. “Arduino Sound Localization” Github.com, Jan 6, 2019 [Online]. Available: </a:t>
            </a:r>
            <a:r>
              <a:rPr lang="en-US" sz="11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https://github.com/danielgusland/Arduino-sound-localization#</a:t>
            </a:r>
            <a:r>
              <a:rPr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[6]  KanyonKris. “Setting up Basic Station protocol on RAK7240 and RAK7249 industrial gateways” The Things Network. Apr, 21, 2021. [Online]. Available: </a:t>
            </a:r>
            <a:r>
              <a:rPr lang="en-US" sz="11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https://www.thethingsnetwork.org/forum/t/setting-up-basic-station-protocol-on-rak7240-and-rak7249-industrial-gateways/37011/9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[7] [14] abhilash_patel. “EasyFFT: Fast Fourier Transform (FFT) for Arduino”. Arduino Project Hub. Jul, 12, 2020 [Online]. Available:  </a:t>
            </a:r>
            <a:r>
              <a:rPr lang="en-US" sz="11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https://create.arduino.cc/projecthub/abhilashpatel121/easyfft-fast-fourier-transform-fft-for-arduino-9d2677</a:t>
            </a:r>
            <a:r>
              <a:rPr lang="en-US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’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7701f003ed_0_285"/>
          <p:cNvSpPr/>
          <p:nvPr/>
        </p:nvSpPr>
        <p:spPr>
          <a:xfrm>
            <a:off x="0" y="0"/>
            <a:ext cx="5143500" cy="5143500"/>
          </a:xfrm>
          <a:custGeom>
            <a:rect b="b" l="l" r="r" t="t"/>
            <a:pathLst>
              <a:path extrusionOk="0" h="5143500" w="5143500">
                <a:moveTo>
                  <a:pt x="2571750" y="0"/>
                </a:moveTo>
                <a:lnTo>
                  <a:pt x="5143500" y="0"/>
                </a:lnTo>
                <a:lnTo>
                  <a:pt x="5143500" y="0"/>
                </a:lnTo>
                <a:lnTo>
                  <a:pt x="5143500" y="2571750"/>
                </a:lnTo>
                <a:cubicBezTo>
                  <a:pt x="5143500" y="3992088"/>
                  <a:pt x="3992088" y="5143500"/>
                  <a:pt x="2571750" y="5143500"/>
                </a:cubicBezTo>
                <a:lnTo>
                  <a:pt x="0" y="5143500"/>
                </a:lnTo>
                <a:lnTo>
                  <a:pt x="0" y="5143500"/>
                </a:lnTo>
                <a:lnTo>
                  <a:pt x="0" y="2571750"/>
                </a:lnTo>
                <a:cubicBezTo>
                  <a:pt x="0" y="1151412"/>
                  <a:pt x="1151412" y="0"/>
                  <a:pt x="2571750" y="0"/>
                </a:cubicBez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g17701f003ed_0_285"/>
          <p:cNvSpPr txBox="1"/>
          <p:nvPr/>
        </p:nvSpPr>
        <p:spPr>
          <a:xfrm>
            <a:off x="1690300" y="2233200"/>
            <a:ext cx="3117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4400"/>
              <a:buFont typeface="Arial"/>
              <a:buNone/>
            </a:pPr>
            <a:r>
              <a:rPr b="1" lang="en-US" sz="3800">
                <a:solidFill>
                  <a:srgbClr val="DBB76C"/>
                </a:solidFill>
              </a:rPr>
              <a:t>Q&amp;A</a:t>
            </a:r>
            <a:endParaRPr sz="3800"/>
          </a:p>
        </p:txBody>
      </p:sp>
      <p:sp>
        <p:nvSpPr>
          <p:cNvPr id="571" name="Google Shape;571;g17701f003ed_0_285"/>
          <p:cNvSpPr/>
          <p:nvPr/>
        </p:nvSpPr>
        <p:spPr>
          <a:xfrm>
            <a:off x="711200" y="2171700"/>
            <a:ext cx="900982" cy="90098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2" name="Google Shape;572;g17701f003ed_0_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372" y="2347871"/>
            <a:ext cx="548640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691a7975c5_0_449"/>
          <p:cNvSpPr/>
          <p:nvPr/>
        </p:nvSpPr>
        <p:spPr>
          <a:xfrm>
            <a:off x="0" y="0"/>
            <a:ext cx="5143500" cy="5143500"/>
          </a:xfrm>
          <a:custGeom>
            <a:rect b="b" l="l" r="r" t="t"/>
            <a:pathLst>
              <a:path extrusionOk="0" h="5143500" w="5143500">
                <a:moveTo>
                  <a:pt x="2571750" y="0"/>
                </a:moveTo>
                <a:lnTo>
                  <a:pt x="5143500" y="0"/>
                </a:lnTo>
                <a:lnTo>
                  <a:pt x="5143500" y="0"/>
                </a:lnTo>
                <a:lnTo>
                  <a:pt x="5143500" y="2571750"/>
                </a:lnTo>
                <a:cubicBezTo>
                  <a:pt x="5143500" y="3992088"/>
                  <a:pt x="3992088" y="5143500"/>
                  <a:pt x="2571750" y="5143500"/>
                </a:cubicBezTo>
                <a:lnTo>
                  <a:pt x="0" y="5143500"/>
                </a:lnTo>
                <a:lnTo>
                  <a:pt x="0" y="5143500"/>
                </a:lnTo>
                <a:lnTo>
                  <a:pt x="0" y="2571750"/>
                </a:lnTo>
                <a:cubicBezTo>
                  <a:pt x="0" y="1151412"/>
                  <a:pt x="1151412" y="0"/>
                  <a:pt x="2571750" y="0"/>
                </a:cubicBezTo>
                <a:close/>
              </a:path>
            </a:pathLst>
          </a:cu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g1691a7975c5_0_449"/>
          <p:cNvSpPr txBox="1"/>
          <p:nvPr/>
        </p:nvSpPr>
        <p:spPr>
          <a:xfrm>
            <a:off x="1690300" y="2233200"/>
            <a:ext cx="3117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4400"/>
              <a:buFont typeface="Arial"/>
              <a:buNone/>
            </a:pPr>
            <a:r>
              <a:rPr b="1" lang="en-US" sz="3800">
                <a:solidFill>
                  <a:srgbClr val="DBB76C"/>
                </a:solidFill>
              </a:rPr>
              <a:t>Thank you</a:t>
            </a:r>
            <a:endParaRPr sz="3800"/>
          </a:p>
        </p:txBody>
      </p:sp>
      <p:sp>
        <p:nvSpPr>
          <p:cNvPr id="579" name="Google Shape;579;g1691a7975c5_0_449"/>
          <p:cNvSpPr/>
          <p:nvPr/>
        </p:nvSpPr>
        <p:spPr>
          <a:xfrm>
            <a:off x="711200" y="2171700"/>
            <a:ext cx="900982" cy="90098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0" name="Google Shape;580;g1691a7975c5_0_4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372" y="2347871"/>
            <a:ext cx="548640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/>
          <p:nvPr/>
        </p:nvSpPr>
        <p:spPr>
          <a:xfrm>
            <a:off x="657673" y="227400"/>
            <a:ext cx="194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200">
                <a:solidFill>
                  <a:srgbClr val="DBB76C"/>
                </a:solidFill>
              </a:rPr>
              <a:t>Introduction</a:t>
            </a:r>
            <a:endParaRPr sz="1200"/>
          </a:p>
        </p:txBody>
      </p:sp>
      <p:sp>
        <p:nvSpPr>
          <p:cNvPr id="121" name="Google Shape;121;p3"/>
          <p:cNvSpPr/>
          <p:nvPr/>
        </p:nvSpPr>
        <p:spPr>
          <a:xfrm>
            <a:off x="227402" y="227402"/>
            <a:ext cx="430265" cy="43394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3838575" y="1547812"/>
            <a:ext cx="1466850" cy="1465262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4119562" y="1895475"/>
            <a:ext cx="904875" cy="769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rgbClr val="1E1E1E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24" name="Google Shape;124;p3"/>
          <p:cNvSpPr txBox="1"/>
          <p:nvPr/>
        </p:nvSpPr>
        <p:spPr>
          <a:xfrm>
            <a:off x="3192462" y="3181350"/>
            <a:ext cx="27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DBB76C"/>
                </a:solidFill>
              </a:rPr>
              <a:t>Introduction</a:t>
            </a:r>
            <a:endParaRPr/>
          </a:p>
        </p:txBody>
      </p:sp>
      <p:sp>
        <p:nvSpPr>
          <p:cNvPr id="125" name="Google Shape;125;p3"/>
          <p:cNvSpPr txBox="1"/>
          <p:nvPr/>
        </p:nvSpPr>
        <p:spPr>
          <a:xfrm>
            <a:off x="3921125" y="1658937"/>
            <a:ext cx="1301750" cy="1243012"/>
          </a:xfrm>
          <a:prstGeom prst="rect">
            <a:avLst/>
          </a:prstGeom>
          <a:noFill/>
          <a:ln cap="flat" cmpd="sng" w="19050">
            <a:solidFill>
              <a:srgbClr val="28282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72" y="307221"/>
            <a:ext cx="274321" cy="274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l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742d6921f3_0_75"/>
          <p:cNvSpPr txBox="1"/>
          <p:nvPr/>
        </p:nvSpPr>
        <p:spPr>
          <a:xfrm>
            <a:off x="533400" y="79375"/>
            <a:ext cx="42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1.1 Team members</a:t>
            </a:r>
            <a:endParaRPr/>
          </a:p>
        </p:txBody>
      </p:sp>
      <p:sp>
        <p:nvSpPr>
          <p:cNvPr id="132" name="Google Shape;132;g1742d6921f3_0_75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g1742d6921f3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83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742d6921f3_0_75"/>
          <p:cNvSpPr txBox="1"/>
          <p:nvPr/>
        </p:nvSpPr>
        <p:spPr>
          <a:xfrm>
            <a:off x="4909949" y="785336"/>
            <a:ext cx="274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Hyeongjun Kim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Daegu Catholic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Computer Engineering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1742d6921f3_0_75"/>
          <p:cNvSpPr txBox="1"/>
          <p:nvPr/>
        </p:nvSpPr>
        <p:spPr>
          <a:xfrm>
            <a:off x="3897037" y="2053250"/>
            <a:ext cx="3755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Nayoun Kim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Woosong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Information Technology Convergence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1742d6921f3_0_75"/>
          <p:cNvSpPr txBox="1"/>
          <p:nvPr/>
        </p:nvSpPr>
        <p:spPr>
          <a:xfrm>
            <a:off x="1519638" y="785325"/>
            <a:ext cx="3445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Hyemin Lim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Chung-Ang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Computer Science and Engineering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1742d6921f3_0_75"/>
          <p:cNvSpPr txBox="1"/>
          <p:nvPr/>
        </p:nvSpPr>
        <p:spPr>
          <a:xfrm>
            <a:off x="1519749" y="2095061"/>
            <a:ext cx="274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Jaehui Boo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Dankook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Computer Engineering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g1742d6921f3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2738" y="2070250"/>
            <a:ext cx="1069200" cy="1200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9" name="Google Shape;139;g1742d6921f3_0_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1350" y="751325"/>
            <a:ext cx="1012200" cy="120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0" name="Google Shape;140;g1742d6921f3_0_75"/>
          <p:cNvSpPr txBox="1"/>
          <p:nvPr/>
        </p:nvSpPr>
        <p:spPr>
          <a:xfrm>
            <a:off x="1481362" y="3389175"/>
            <a:ext cx="3755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Justin Anderson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Purdue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Network Engineering Technology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1742d6921f3_0_75"/>
          <p:cNvSpPr txBox="1"/>
          <p:nvPr/>
        </p:nvSpPr>
        <p:spPr>
          <a:xfrm>
            <a:off x="3897150" y="3416775"/>
            <a:ext cx="3755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Wei-Chieh Chin(Victor)</a:t>
            </a:r>
            <a:endParaRPr b="1"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Purdue University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Computer &amp; Information Technology</a:t>
            </a:r>
            <a:endParaRPr sz="1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g1742d6921f3_0_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563" y="2070250"/>
            <a:ext cx="1011900" cy="1200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3" name="Google Shape;143;g1742d6921f3_0_7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0563" y="751325"/>
            <a:ext cx="1069200" cy="1200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4" name="Google Shape;144;g1742d6921f3_0_7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2038" y="3389175"/>
            <a:ext cx="1069200" cy="1200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5" name="Google Shape;145;g1742d6921f3_0_7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81238" y="3389175"/>
            <a:ext cx="1012200" cy="1200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4"/>
          <p:cNvPicPr preferRelativeResize="0"/>
          <p:nvPr/>
        </p:nvPicPr>
        <p:blipFill rotWithShape="1">
          <a:blip r:embed="rId3">
            <a:alphaModFix/>
          </a:blip>
          <a:srcRect b="0" l="22723" r="21621" t="0"/>
          <a:stretch/>
        </p:blipFill>
        <p:spPr>
          <a:xfrm rot="-1141178">
            <a:off x="4685707" y="7532"/>
            <a:ext cx="2685511" cy="482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4"/>
          <p:cNvSpPr txBox="1"/>
          <p:nvPr/>
        </p:nvSpPr>
        <p:spPr>
          <a:xfrm>
            <a:off x="533400" y="79375"/>
            <a:ext cx="42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1.2 Background</a:t>
            </a:r>
            <a:endParaRPr/>
          </a:p>
        </p:txBody>
      </p:sp>
      <p:sp>
        <p:nvSpPr>
          <p:cNvPr id="152" name="Google Shape;152;p4"/>
          <p:cNvSpPr txBox="1"/>
          <p:nvPr/>
        </p:nvSpPr>
        <p:spPr>
          <a:xfrm>
            <a:off x="0" y="0"/>
            <a:ext cx="428625" cy="557212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5275" y="4640583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4"/>
          <p:cNvPicPr preferRelativeResize="0"/>
          <p:nvPr/>
        </p:nvPicPr>
        <p:blipFill rotWithShape="1">
          <a:blip r:embed="rId5">
            <a:alphaModFix/>
          </a:blip>
          <a:srcRect b="19320" l="0" r="0" t="18993"/>
          <a:stretch/>
        </p:blipFill>
        <p:spPr>
          <a:xfrm>
            <a:off x="4883925" y="2082350"/>
            <a:ext cx="3136575" cy="20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4"/>
          <p:cNvSpPr txBox="1"/>
          <p:nvPr/>
        </p:nvSpPr>
        <p:spPr>
          <a:xfrm>
            <a:off x="7294647" y="557200"/>
            <a:ext cx="1888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Cost-Effective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56" name="Google Shape;156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312" y="733103"/>
            <a:ext cx="238350" cy="2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4"/>
          <p:cNvSpPr txBox="1"/>
          <p:nvPr/>
        </p:nvSpPr>
        <p:spPr>
          <a:xfrm>
            <a:off x="7294650" y="1049800"/>
            <a:ext cx="1888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Easy-to-use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158" name="Google Shape;158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312" y="1176928"/>
            <a:ext cx="238350" cy="2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60939" y="2493539"/>
            <a:ext cx="670851" cy="67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27963" y="2619900"/>
            <a:ext cx="2236026" cy="223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4"/>
          <p:cNvPicPr preferRelativeResize="0"/>
          <p:nvPr/>
        </p:nvPicPr>
        <p:blipFill rotWithShape="1">
          <a:blip r:embed="rId9">
            <a:alphaModFix/>
          </a:blip>
          <a:srcRect b="0" l="37237" r="0" t="0"/>
          <a:stretch/>
        </p:blipFill>
        <p:spPr>
          <a:xfrm rot="1841439">
            <a:off x="4079727" y="2700004"/>
            <a:ext cx="490844" cy="783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1800" y="821145"/>
            <a:ext cx="2397000" cy="32151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63" name="Google Shape;163;p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13072" y="1707350"/>
            <a:ext cx="2472600" cy="3375600"/>
          </a:xfrm>
          <a:prstGeom prst="foldedCorner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  <p:transition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69eb1a65cb_0_95"/>
          <p:cNvSpPr txBox="1"/>
          <p:nvPr/>
        </p:nvSpPr>
        <p:spPr>
          <a:xfrm>
            <a:off x="533400" y="79375"/>
            <a:ext cx="426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1.3 Project Architecture</a:t>
            </a:r>
            <a:endParaRPr/>
          </a:p>
        </p:txBody>
      </p:sp>
      <p:sp>
        <p:nvSpPr>
          <p:cNvPr id="169" name="Google Shape;169;g169eb1a65cb_0_95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g169eb1a65cb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83"/>
            <a:ext cx="1188720" cy="502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169eb1a65cb_0_95"/>
          <p:cNvSpPr txBox="1"/>
          <p:nvPr/>
        </p:nvSpPr>
        <p:spPr>
          <a:xfrm>
            <a:off x="4334537" y="1251825"/>
            <a:ext cx="215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1300">
                <a:solidFill>
                  <a:srgbClr val="DBB76C"/>
                </a:solidFill>
              </a:rPr>
              <a:t>Machine Learning / </a:t>
            </a:r>
            <a:endParaRPr b="1" sz="1300">
              <a:solidFill>
                <a:srgbClr val="DBB76C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1300">
                <a:solidFill>
                  <a:srgbClr val="DBB76C"/>
                </a:solidFill>
              </a:rPr>
              <a:t>Deep Learning</a:t>
            </a:r>
            <a:endParaRPr b="1" sz="1300">
              <a:solidFill>
                <a:srgbClr val="DBB76C"/>
              </a:solidFill>
            </a:endParaRPr>
          </a:p>
        </p:txBody>
      </p:sp>
      <p:grpSp>
        <p:nvGrpSpPr>
          <p:cNvPr id="172" name="Google Shape;172;g169eb1a65cb_0_95"/>
          <p:cNvGrpSpPr/>
          <p:nvPr/>
        </p:nvGrpSpPr>
        <p:grpSpPr>
          <a:xfrm>
            <a:off x="4643450" y="757816"/>
            <a:ext cx="3976503" cy="557567"/>
            <a:chOff x="576263" y="1566675"/>
            <a:chExt cx="6016800" cy="740362"/>
          </a:xfrm>
        </p:grpSpPr>
        <p:cxnSp>
          <p:nvCxnSpPr>
            <p:cNvPr id="173" name="Google Shape;173;g169eb1a65cb_0_95"/>
            <p:cNvCxnSpPr/>
            <p:nvPr/>
          </p:nvCxnSpPr>
          <p:spPr>
            <a:xfrm>
              <a:off x="576263" y="1912866"/>
              <a:ext cx="6016800" cy="156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grpSp>
          <p:nvGrpSpPr>
            <p:cNvPr id="174" name="Google Shape;174;g169eb1a65cb_0_95"/>
            <p:cNvGrpSpPr/>
            <p:nvPr/>
          </p:nvGrpSpPr>
          <p:grpSpPr>
            <a:xfrm>
              <a:off x="1311237" y="1571322"/>
              <a:ext cx="735105" cy="735715"/>
              <a:chOff x="2695449" y="1935956"/>
              <a:chExt cx="361800" cy="362100"/>
            </a:xfrm>
          </p:grpSpPr>
          <p:sp>
            <p:nvSpPr>
              <p:cNvPr id="175" name="Google Shape;175;g169eb1a65cb_0_95"/>
              <p:cNvSpPr/>
              <p:nvPr/>
            </p:nvSpPr>
            <p:spPr>
              <a:xfrm>
                <a:off x="2695449" y="1935956"/>
                <a:ext cx="361800" cy="362100"/>
              </a:xfrm>
              <a:prstGeom prst="ellipse">
                <a:avLst/>
              </a:prstGeom>
              <a:solidFill>
                <a:srgbClr val="DBB76C">
                  <a:alpha val="3294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g169eb1a65cb_0_95"/>
              <p:cNvSpPr/>
              <p:nvPr/>
            </p:nvSpPr>
            <p:spPr>
              <a:xfrm>
                <a:off x="2766551" y="2014913"/>
                <a:ext cx="214800" cy="214200"/>
              </a:xfrm>
              <a:prstGeom prst="ellipse">
                <a:avLst/>
              </a:prstGeom>
              <a:solidFill>
                <a:srgbClr val="DBB7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g169eb1a65cb_0_95"/>
              <p:cNvSpPr/>
              <p:nvPr/>
            </p:nvSpPr>
            <p:spPr>
              <a:xfrm>
                <a:off x="2821245" y="2067290"/>
                <a:ext cx="1101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" name="Google Shape;178;g169eb1a65cb_0_95"/>
            <p:cNvGrpSpPr/>
            <p:nvPr/>
          </p:nvGrpSpPr>
          <p:grpSpPr>
            <a:xfrm>
              <a:off x="3722619" y="1566675"/>
              <a:ext cx="736324" cy="735715"/>
              <a:chOff x="2950035" y="1933669"/>
              <a:chExt cx="362400" cy="362100"/>
            </a:xfrm>
          </p:grpSpPr>
          <p:sp>
            <p:nvSpPr>
              <p:cNvPr id="179" name="Google Shape;179;g169eb1a65cb_0_95"/>
              <p:cNvSpPr/>
              <p:nvPr/>
            </p:nvSpPr>
            <p:spPr>
              <a:xfrm>
                <a:off x="2950035" y="1933669"/>
                <a:ext cx="362400" cy="362100"/>
              </a:xfrm>
              <a:prstGeom prst="ellipse">
                <a:avLst/>
              </a:prstGeom>
              <a:solidFill>
                <a:srgbClr val="DBB76C">
                  <a:alpha val="3294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g169eb1a65cb_0_95"/>
              <p:cNvSpPr/>
              <p:nvPr/>
            </p:nvSpPr>
            <p:spPr>
              <a:xfrm>
                <a:off x="3024143" y="2014913"/>
                <a:ext cx="214200" cy="214200"/>
              </a:xfrm>
              <a:prstGeom prst="ellipse">
                <a:avLst/>
              </a:prstGeom>
              <a:solidFill>
                <a:srgbClr val="DBB7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g169eb1a65cb_0_95"/>
              <p:cNvSpPr/>
              <p:nvPr/>
            </p:nvSpPr>
            <p:spPr>
              <a:xfrm>
                <a:off x="3076491" y="206729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" name="Google Shape;182;g169eb1a65cb_0_95"/>
            <p:cNvGrpSpPr/>
            <p:nvPr/>
          </p:nvGrpSpPr>
          <p:grpSpPr>
            <a:xfrm>
              <a:off x="5099122" y="1571322"/>
              <a:ext cx="736324" cy="735715"/>
              <a:chOff x="2695280" y="1935956"/>
              <a:chExt cx="362400" cy="362100"/>
            </a:xfrm>
          </p:grpSpPr>
          <p:sp>
            <p:nvSpPr>
              <p:cNvPr id="183" name="Google Shape;183;g169eb1a65cb_0_95"/>
              <p:cNvSpPr/>
              <p:nvPr/>
            </p:nvSpPr>
            <p:spPr>
              <a:xfrm>
                <a:off x="2695280" y="1935956"/>
                <a:ext cx="362400" cy="362100"/>
              </a:xfrm>
              <a:prstGeom prst="ellipse">
                <a:avLst/>
              </a:prstGeom>
              <a:solidFill>
                <a:srgbClr val="DBB76C">
                  <a:alpha val="3294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g169eb1a65cb_0_95"/>
              <p:cNvSpPr/>
              <p:nvPr/>
            </p:nvSpPr>
            <p:spPr>
              <a:xfrm>
                <a:off x="2767164" y="2014913"/>
                <a:ext cx="214200" cy="214200"/>
              </a:xfrm>
              <a:prstGeom prst="ellipse">
                <a:avLst/>
              </a:prstGeom>
              <a:solidFill>
                <a:srgbClr val="DBB7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g169eb1a65cb_0_95"/>
              <p:cNvSpPr/>
              <p:nvPr/>
            </p:nvSpPr>
            <p:spPr>
              <a:xfrm>
                <a:off x="2821857" y="206729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3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6" name="Google Shape;186;g169eb1a65cb_0_95"/>
          <p:cNvSpPr txBox="1"/>
          <p:nvPr/>
        </p:nvSpPr>
        <p:spPr>
          <a:xfrm>
            <a:off x="6484613" y="1351863"/>
            <a:ext cx="93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1300">
                <a:solidFill>
                  <a:srgbClr val="DBB76C"/>
                </a:solidFill>
              </a:rPr>
              <a:t>Sensor</a:t>
            </a:r>
            <a:endParaRPr sz="1300"/>
          </a:p>
        </p:txBody>
      </p:sp>
      <p:sp>
        <p:nvSpPr>
          <p:cNvPr id="187" name="Google Shape;187;g169eb1a65cb_0_95"/>
          <p:cNvSpPr txBox="1"/>
          <p:nvPr/>
        </p:nvSpPr>
        <p:spPr>
          <a:xfrm>
            <a:off x="7419725" y="1351863"/>
            <a:ext cx="93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1300">
                <a:solidFill>
                  <a:srgbClr val="DBB76C"/>
                </a:solidFill>
              </a:rPr>
              <a:t>Network</a:t>
            </a:r>
            <a:endParaRPr sz="1300"/>
          </a:p>
        </p:txBody>
      </p:sp>
      <p:sp>
        <p:nvSpPr>
          <p:cNvPr id="188" name="Google Shape;188;g169eb1a65cb_0_95"/>
          <p:cNvSpPr/>
          <p:nvPr/>
        </p:nvSpPr>
        <p:spPr>
          <a:xfrm>
            <a:off x="209125" y="711150"/>
            <a:ext cx="3748500" cy="37212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700"/>
              <a:t>     The Things Stack</a:t>
            </a:r>
            <a:endParaRPr b="1"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00"/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 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169eb1a65cb_0_95"/>
          <p:cNvSpPr/>
          <p:nvPr/>
        </p:nvSpPr>
        <p:spPr>
          <a:xfrm>
            <a:off x="292018" y="3192480"/>
            <a:ext cx="1081800" cy="475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Acoustic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Sensor</a:t>
            </a:r>
            <a:endParaRPr b="1"/>
          </a:p>
        </p:txBody>
      </p:sp>
      <p:sp>
        <p:nvSpPr>
          <p:cNvPr id="190" name="Google Shape;190;g169eb1a65cb_0_95"/>
          <p:cNvSpPr/>
          <p:nvPr/>
        </p:nvSpPr>
        <p:spPr>
          <a:xfrm>
            <a:off x="292018" y="2136329"/>
            <a:ext cx="1081800" cy="475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Acoustic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Sensor</a:t>
            </a:r>
            <a:endParaRPr b="1"/>
          </a:p>
        </p:txBody>
      </p:sp>
      <p:sp>
        <p:nvSpPr>
          <p:cNvPr id="191" name="Google Shape;191;g169eb1a65cb_0_95"/>
          <p:cNvSpPr/>
          <p:nvPr/>
        </p:nvSpPr>
        <p:spPr>
          <a:xfrm>
            <a:off x="292018" y="1137515"/>
            <a:ext cx="1081800" cy="475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Acoustic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Sensor</a:t>
            </a:r>
            <a:endParaRPr b="1"/>
          </a:p>
        </p:txBody>
      </p:sp>
      <p:sp>
        <p:nvSpPr>
          <p:cNvPr id="192" name="Google Shape;192;g169eb1a65cb_0_95"/>
          <p:cNvSpPr/>
          <p:nvPr/>
        </p:nvSpPr>
        <p:spPr>
          <a:xfrm>
            <a:off x="899441" y="1503476"/>
            <a:ext cx="1389000" cy="4089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NodeMCU</a:t>
            </a:r>
            <a:endParaRPr b="1" sz="1300"/>
          </a:p>
        </p:txBody>
      </p:sp>
      <p:sp>
        <p:nvSpPr>
          <p:cNvPr id="193" name="Google Shape;193;g169eb1a65cb_0_95"/>
          <p:cNvSpPr/>
          <p:nvPr/>
        </p:nvSpPr>
        <p:spPr>
          <a:xfrm>
            <a:off x="899441" y="2500122"/>
            <a:ext cx="1389000" cy="4089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NodeMCU</a:t>
            </a:r>
            <a:endParaRPr b="1" sz="1300"/>
          </a:p>
        </p:txBody>
      </p:sp>
      <p:sp>
        <p:nvSpPr>
          <p:cNvPr id="194" name="Google Shape;194;g169eb1a65cb_0_95"/>
          <p:cNvSpPr/>
          <p:nvPr/>
        </p:nvSpPr>
        <p:spPr>
          <a:xfrm>
            <a:off x="899441" y="3554106"/>
            <a:ext cx="1389000" cy="408900"/>
          </a:xfrm>
          <a:prstGeom prst="ellipse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NodeMCU</a:t>
            </a:r>
            <a:endParaRPr b="1" sz="1300"/>
          </a:p>
        </p:txBody>
      </p:sp>
      <p:sp>
        <p:nvSpPr>
          <p:cNvPr id="195" name="Google Shape;195;g169eb1a65cb_0_95"/>
          <p:cNvSpPr/>
          <p:nvPr/>
        </p:nvSpPr>
        <p:spPr>
          <a:xfrm>
            <a:off x="2980088" y="2376338"/>
            <a:ext cx="1188600" cy="475200"/>
          </a:xfrm>
          <a:prstGeom prst="flowChartDelay">
            <a:avLst/>
          </a:prstGeom>
          <a:solidFill>
            <a:srgbClr val="CFE2F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Gateway</a:t>
            </a:r>
            <a:endParaRPr b="1" sz="1500"/>
          </a:p>
        </p:txBody>
      </p:sp>
      <p:cxnSp>
        <p:nvCxnSpPr>
          <p:cNvPr id="196" name="Google Shape;196;g169eb1a65cb_0_95"/>
          <p:cNvCxnSpPr>
            <a:stCxn id="192" idx="6"/>
            <a:endCxn id="195" idx="1"/>
          </p:cNvCxnSpPr>
          <p:nvPr/>
        </p:nvCxnSpPr>
        <p:spPr>
          <a:xfrm>
            <a:off x="2288441" y="1707926"/>
            <a:ext cx="691500" cy="906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g169eb1a65cb_0_95"/>
          <p:cNvCxnSpPr>
            <a:stCxn id="193" idx="6"/>
            <a:endCxn id="195" idx="1"/>
          </p:cNvCxnSpPr>
          <p:nvPr/>
        </p:nvCxnSpPr>
        <p:spPr>
          <a:xfrm flipH="1" rot="10800000">
            <a:off x="2288441" y="2613972"/>
            <a:ext cx="691500" cy="90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g169eb1a65cb_0_95"/>
          <p:cNvCxnSpPr>
            <a:stCxn id="194" idx="6"/>
            <a:endCxn id="195" idx="1"/>
          </p:cNvCxnSpPr>
          <p:nvPr/>
        </p:nvCxnSpPr>
        <p:spPr>
          <a:xfrm flipH="1" rot="10800000">
            <a:off x="2288441" y="2614056"/>
            <a:ext cx="691500" cy="1144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g169eb1a65cb_0_95"/>
          <p:cNvSpPr txBox="1"/>
          <p:nvPr/>
        </p:nvSpPr>
        <p:spPr>
          <a:xfrm>
            <a:off x="2582498" y="1802001"/>
            <a:ext cx="10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LoRaWAN</a:t>
            </a:r>
            <a:endParaRPr b="1"/>
          </a:p>
        </p:txBody>
      </p:sp>
      <p:sp>
        <p:nvSpPr>
          <p:cNvPr id="200" name="Google Shape;200;g169eb1a65cb_0_95"/>
          <p:cNvSpPr/>
          <p:nvPr/>
        </p:nvSpPr>
        <p:spPr>
          <a:xfrm>
            <a:off x="4900055" y="2211242"/>
            <a:ext cx="1774800" cy="820800"/>
          </a:xfrm>
          <a:prstGeom prst="rect">
            <a:avLst/>
          </a:prstGeom>
          <a:solidFill>
            <a:srgbClr val="D5A6BD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Raspberrypi</a:t>
            </a:r>
            <a:endParaRPr b="1" sz="1500"/>
          </a:p>
        </p:txBody>
      </p:sp>
      <p:sp>
        <p:nvSpPr>
          <p:cNvPr id="201" name="Google Shape;201;g169eb1a65cb_0_95"/>
          <p:cNvSpPr/>
          <p:nvPr/>
        </p:nvSpPr>
        <p:spPr>
          <a:xfrm>
            <a:off x="3894574" y="4285913"/>
            <a:ext cx="660600" cy="408900"/>
          </a:xfrm>
          <a:prstGeom prst="foldedCorner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Cam</a:t>
            </a:r>
            <a:endParaRPr b="1" sz="1500"/>
          </a:p>
        </p:txBody>
      </p:sp>
      <p:sp>
        <p:nvSpPr>
          <p:cNvPr id="202" name="Google Shape;202;g169eb1a65cb_0_95"/>
          <p:cNvSpPr txBox="1"/>
          <p:nvPr/>
        </p:nvSpPr>
        <p:spPr>
          <a:xfrm>
            <a:off x="4180347" y="2288651"/>
            <a:ext cx="10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MQTT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03" name="Google Shape;203;g169eb1a65cb_0_95"/>
          <p:cNvSpPr txBox="1"/>
          <p:nvPr/>
        </p:nvSpPr>
        <p:spPr>
          <a:xfrm rot="-2874734">
            <a:off x="3895790" y="3363029"/>
            <a:ext cx="1778691" cy="61743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Ethernet / Wifi / Cellular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204" name="Google Shape;204;g169eb1a65cb_0_95"/>
          <p:cNvCxnSpPr/>
          <p:nvPr/>
        </p:nvCxnSpPr>
        <p:spPr>
          <a:xfrm flipH="1">
            <a:off x="4206886" y="3034695"/>
            <a:ext cx="1156500" cy="127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205" name="Google Shape;205;g169eb1a65cb_0_95"/>
          <p:cNvCxnSpPr>
            <a:stCxn id="195" idx="3"/>
            <a:endCxn id="200" idx="1"/>
          </p:cNvCxnSpPr>
          <p:nvPr/>
        </p:nvCxnSpPr>
        <p:spPr>
          <a:xfrm>
            <a:off x="4168688" y="2613938"/>
            <a:ext cx="731400" cy="7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g169eb1a65cb_0_95"/>
          <p:cNvSpPr/>
          <p:nvPr/>
        </p:nvSpPr>
        <p:spPr>
          <a:xfrm>
            <a:off x="5698700" y="2822275"/>
            <a:ext cx="1866000" cy="475200"/>
          </a:xfrm>
          <a:prstGeom prst="rect">
            <a:avLst/>
          </a:prstGeom>
          <a:solidFill>
            <a:srgbClr val="F9CB9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Machine Learning /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Deep Learning</a:t>
            </a:r>
            <a:endParaRPr b="1"/>
          </a:p>
        </p:txBody>
      </p:sp>
      <p:sp>
        <p:nvSpPr>
          <p:cNvPr id="207" name="Google Shape;207;g169eb1a65cb_0_95"/>
          <p:cNvSpPr/>
          <p:nvPr/>
        </p:nvSpPr>
        <p:spPr>
          <a:xfrm>
            <a:off x="7750981" y="2203542"/>
            <a:ext cx="1317600" cy="820800"/>
          </a:xfrm>
          <a:prstGeom prst="rect">
            <a:avLst/>
          </a:prstGeom>
          <a:solidFill>
            <a:srgbClr val="45818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Application</a:t>
            </a:r>
            <a:endParaRPr b="1"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Server</a:t>
            </a:r>
            <a:endParaRPr b="1" sz="1500"/>
          </a:p>
        </p:txBody>
      </p:sp>
      <p:cxnSp>
        <p:nvCxnSpPr>
          <p:cNvPr id="208" name="Google Shape;208;g169eb1a65cb_0_95"/>
          <p:cNvCxnSpPr>
            <a:stCxn id="200" idx="3"/>
            <a:endCxn id="207" idx="1"/>
          </p:cNvCxnSpPr>
          <p:nvPr/>
        </p:nvCxnSpPr>
        <p:spPr>
          <a:xfrm flipH="1" rot="10800000">
            <a:off x="6674855" y="2613842"/>
            <a:ext cx="1076100" cy="7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g169eb1a65cb_0_95"/>
          <p:cNvSpPr txBox="1"/>
          <p:nvPr/>
        </p:nvSpPr>
        <p:spPr>
          <a:xfrm>
            <a:off x="6741775" y="2211238"/>
            <a:ext cx="9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LTE/Wifi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10" name="Google Shape;210;g169eb1a65cb_0_95"/>
          <p:cNvSpPr txBox="1"/>
          <p:nvPr/>
        </p:nvSpPr>
        <p:spPr>
          <a:xfrm>
            <a:off x="7955274" y="3001650"/>
            <a:ext cx="1025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Visualize</a:t>
            </a:r>
            <a:endParaRPr b="1" sz="1200">
              <a:solidFill>
                <a:schemeClr val="lt1"/>
              </a:solidFill>
            </a:endParaRPr>
          </a:p>
        </p:txBody>
      </p:sp>
      <p:cxnSp>
        <p:nvCxnSpPr>
          <p:cNvPr id="211" name="Google Shape;211;g169eb1a65cb_0_95"/>
          <p:cNvCxnSpPr/>
          <p:nvPr/>
        </p:nvCxnSpPr>
        <p:spPr>
          <a:xfrm rot="10800000">
            <a:off x="6299800" y="714150"/>
            <a:ext cx="0" cy="64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69eb1a65cb_0_136"/>
          <p:cNvSpPr txBox="1"/>
          <p:nvPr/>
        </p:nvSpPr>
        <p:spPr>
          <a:xfrm>
            <a:off x="657673" y="227400"/>
            <a:ext cx="194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200">
                <a:solidFill>
                  <a:srgbClr val="DBB76C"/>
                </a:solidFill>
              </a:rPr>
              <a:t>Progress</a:t>
            </a:r>
            <a:endParaRPr sz="1200"/>
          </a:p>
        </p:txBody>
      </p:sp>
      <p:sp>
        <p:nvSpPr>
          <p:cNvPr id="217" name="Google Shape;217;g169eb1a65cb_0_136"/>
          <p:cNvSpPr/>
          <p:nvPr/>
        </p:nvSpPr>
        <p:spPr>
          <a:xfrm>
            <a:off x="227402" y="227402"/>
            <a:ext cx="430265" cy="433942"/>
          </a:xfrm>
          <a:custGeom>
            <a:rect b="b" l="l" r="r" t="t"/>
            <a:pathLst>
              <a:path extrusionOk="0" h="1470991" w="1470991">
                <a:moveTo>
                  <a:pt x="546280" y="203752"/>
                </a:moveTo>
                <a:cubicBezTo>
                  <a:pt x="357107" y="203752"/>
                  <a:pt x="203752" y="357107"/>
                  <a:pt x="203752" y="546280"/>
                </a:cubicBezTo>
                <a:lnTo>
                  <a:pt x="203752" y="1267238"/>
                </a:lnTo>
                <a:lnTo>
                  <a:pt x="924710" y="1267238"/>
                </a:lnTo>
                <a:cubicBezTo>
                  <a:pt x="1113883" y="1267238"/>
                  <a:pt x="1267238" y="1113883"/>
                  <a:pt x="1267238" y="924710"/>
                </a:cubicBezTo>
                <a:lnTo>
                  <a:pt x="1267238" y="203752"/>
                </a:lnTo>
                <a:close/>
                <a:moveTo>
                  <a:pt x="473777" y="0"/>
                </a:moveTo>
                <a:lnTo>
                  <a:pt x="1470991" y="0"/>
                </a:lnTo>
                <a:lnTo>
                  <a:pt x="1470991" y="997214"/>
                </a:lnTo>
                <a:cubicBezTo>
                  <a:pt x="1470991" y="1258874"/>
                  <a:pt x="1258874" y="1470991"/>
                  <a:pt x="997214" y="1470991"/>
                </a:cubicBezTo>
                <a:lnTo>
                  <a:pt x="0" y="1470991"/>
                </a:lnTo>
                <a:lnTo>
                  <a:pt x="0" y="473777"/>
                </a:lnTo>
                <a:cubicBezTo>
                  <a:pt x="0" y="212117"/>
                  <a:pt x="212117" y="0"/>
                  <a:pt x="473777" y="0"/>
                </a:cubicBezTo>
                <a:close/>
              </a:path>
            </a:pathLst>
          </a:cu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169eb1a65cb_0_136"/>
          <p:cNvSpPr txBox="1"/>
          <p:nvPr/>
        </p:nvSpPr>
        <p:spPr>
          <a:xfrm>
            <a:off x="4119562" y="1895475"/>
            <a:ext cx="904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rgbClr val="1E1E1E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219" name="Google Shape;219;g169eb1a65cb_0_136"/>
          <p:cNvSpPr txBox="1"/>
          <p:nvPr/>
        </p:nvSpPr>
        <p:spPr>
          <a:xfrm>
            <a:off x="3192462" y="3181350"/>
            <a:ext cx="275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DBB76C"/>
                </a:solidFill>
              </a:rPr>
              <a:t>Progress</a:t>
            </a:r>
            <a:endParaRPr/>
          </a:p>
        </p:txBody>
      </p:sp>
      <p:sp>
        <p:nvSpPr>
          <p:cNvPr id="220" name="Google Shape;220;g169eb1a65cb_0_136"/>
          <p:cNvSpPr txBox="1"/>
          <p:nvPr/>
        </p:nvSpPr>
        <p:spPr>
          <a:xfrm>
            <a:off x="3921125" y="1658937"/>
            <a:ext cx="1301700" cy="1242900"/>
          </a:xfrm>
          <a:prstGeom prst="rect">
            <a:avLst/>
          </a:prstGeom>
          <a:noFill/>
          <a:ln cap="flat" cmpd="sng" w="19050">
            <a:solidFill>
              <a:srgbClr val="28282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g169eb1a65cb_0_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72" y="307221"/>
            <a:ext cx="274321" cy="27432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169eb1a65cb_0_136"/>
          <p:cNvSpPr txBox="1"/>
          <p:nvPr/>
        </p:nvSpPr>
        <p:spPr>
          <a:xfrm>
            <a:off x="3838575" y="1547812"/>
            <a:ext cx="1467000" cy="14652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169eb1a65cb_0_136"/>
          <p:cNvSpPr txBox="1"/>
          <p:nvPr/>
        </p:nvSpPr>
        <p:spPr>
          <a:xfrm>
            <a:off x="4119562" y="1895475"/>
            <a:ext cx="927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rgbClr val="1E1E1E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224" name="Google Shape;224;g169eb1a65cb_0_136"/>
          <p:cNvSpPr txBox="1"/>
          <p:nvPr/>
        </p:nvSpPr>
        <p:spPr>
          <a:xfrm>
            <a:off x="3921125" y="1658937"/>
            <a:ext cx="1301700" cy="1242900"/>
          </a:xfrm>
          <a:prstGeom prst="rect">
            <a:avLst/>
          </a:prstGeom>
          <a:noFill/>
          <a:ln cap="flat" cmpd="sng" w="12700">
            <a:solidFill>
              <a:srgbClr val="0D0D0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6acf5fe232_0_71"/>
          <p:cNvSpPr txBox="1"/>
          <p:nvPr/>
        </p:nvSpPr>
        <p:spPr>
          <a:xfrm>
            <a:off x="2677021" y="1189863"/>
            <a:ext cx="3762300" cy="1750200"/>
          </a:xfrm>
          <a:prstGeom prst="rect">
            <a:avLst/>
          </a:prstGeom>
          <a:solidFill>
            <a:srgbClr val="D6AC58"/>
          </a:solidFill>
          <a:ln cap="flat" cmpd="sng" w="12700">
            <a:solidFill>
              <a:srgbClr val="DBB76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16acf5fe232_0_71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2.1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LoRaWAN</a:t>
            </a:r>
            <a:endParaRPr/>
          </a:p>
        </p:txBody>
      </p:sp>
      <p:sp>
        <p:nvSpPr>
          <p:cNvPr id="231" name="Google Shape;231;g16acf5fe232_0_71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g16acf5fe232_0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g16acf5fe232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8521" y="1189863"/>
            <a:ext cx="3999292" cy="17502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16acf5fe232_0_71"/>
          <p:cNvSpPr txBox="1"/>
          <p:nvPr/>
        </p:nvSpPr>
        <p:spPr>
          <a:xfrm>
            <a:off x="2450853" y="3159075"/>
            <a:ext cx="3464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 sz="1700">
                <a:solidFill>
                  <a:schemeClr val="lt1"/>
                </a:solidFill>
              </a:rPr>
              <a:t>N</a:t>
            </a:r>
            <a:r>
              <a:rPr b="1" lang="en-US" sz="1700">
                <a:solidFill>
                  <a:srgbClr val="FFFFFF"/>
                </a:solidFill>
              </a:rPr>
              <a:t>etwork </a:t>
            </a:r>
            <a:r>
              <a:rPr b="1" lang="en-US" sz="1700">
                <a:solidFill>
                  <a:srgbClr val="FFFFFF"/>
                </a:solidFill>
              </a:rPr>
              <a:t>s</a:t>
            </a:r>
            <a:r>
              <a:rPr b="1" lang="en-US" sz="1700">
                <a:solidFill>
                  <a:srgbClr val="FFFFFF"/>
                </a:solidFill>
              </a:rPr>
              <a:t>erver </a:t>
            </a:r>
            <a:r>
              <a:rPr b="1" lang="en-US" sz="1700">
                <a:solidFill>
                  <a:srgbClr val="FFFFFF"/>
                </a:solidFill>
              </a:rPr>
              <a:t>s</a:t>
            </a:r>
            <a:r>
              <a:rPr b="1" lang="en-US" sz="1700">
                <a:solidFill>
                  <a:srgbClr val="FFFFFF"/>
                </a:solidFill>
              </a:rPr>
              <a:t>tack</a:t>
            </a:r>
            <a:endParaRPr b="1" sz="1700">
              <a:solidFill>
                <a:srgbClr val="FFFFFF"/>
              </a:solidFill>
            </a:endParaRPr>
          </a:p>
        </p:txBody>
      </p:sp>
      <p:pic>
        <p:nvPicPr>
          <p:cNvPr id="235" name="Google Shape;235;g16acf5fe232_0_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5242" y="3209266"/>
            <a:ext cx="238350" cy="2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16acf5fe232_0_71"/>
          <p:cNvSpPr txBox="1"/>
          <p:nvPr/>
        </p:nvSpPr>
        <p:spPr>
          <a:xfrm>
            <a:off x="2409012" y="3941177"/>
            <a:ext cx="524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b="1" lang="en-US" sz="1700">
                <a:solidFill>
                  <a:schemeClr val="lt1"/>
                </a:solidFill>
              </a:rPr>
              <a:t>Physical layer process of radio modulation</a:t>
            </a:r>
            <a:endParaRPr b="1" sz="1700">
              <a:solidFill>
                <a:srgbClr val="FFFFFF"/>
              </a:solidFill>
            </a:endParaRPr>
          </a:p>
        </p:txBody>
      </p:sp>
      <p:sp>
        <p:nvSpPr>
          <p:cNvPr id="237" name="Google Shape;237;g16acf5fe232_0_71"/>
          <p:cNvSpPr txBox="1"/>
          <p:nvPr/>
        </p:nvSpPr>
        <p:spPr>
          <a:xfrm>
            <a:off x="2409000" y="3550145"/>
            <a:ext cx="4964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lang="en-US" sz="1700">
                <a:solidFill>
                  <a:srgbClr val="FFFFFF"/>
                </a:solidFill>
              </a:rPr>
              <a:t>Open-source components for networks</a:t>
            </a:r>
            <a:endParaRPr b="1" sz="1700">
              <a:solidFill>
                <a:srgbClr val="FFFFFF"/>
              </a:solidFill>
            </a:endParaRPr>
          </a:p>
        </p:txBody>
      </p:sp>
      <p:pic>
        <p:nvPicPr>
          <p:cNvPr id="238" name="Google Shape;238;g16acf5fe232_0_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5242" y="3603966"/>
            <a:ext cx="238350" cy="2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16acf5fe232_0_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5242" y="3991341"/>
            <a:ext cx="238350" cy="2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6acf5fe232_0_0"/>
          <p:cNvSpPr txBox="1"/>
          <p:nvPr/>
        </p:nvSpPr>
        <p:spPr>
          <a:xfrm>
            <a:off x="428625" y="79375"/>
            <a:ext cx="275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DBB76C"/>
                </a:solidFill>
              </a:rPr>
              <a:t>2.1</a:t>
            </a:r>
            <a:r>
              <a:rPr b="1" i="0" lang="en-US" sz="2000" u="none">
                <a:solidFill>
                  <a:srgbClr val="DBB76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2000">
                <a:solidFill>
                  <a:srgbClr val="DBB76C"/>
                </a:solidFill>
              </a:rPr>
              <a:t>LoRaWAN</a:t>
            </a:r>
            <a:endParaRPr/>
          </a:p>
        </p:txBody>
      </p:sp>
      <p:sp>
        <p:nvSpPr>
          <p:cNvPr id="245" name="Google Shape;245;g16acf5fe232_0_0"/>
          <p:cNvSpPr txBox="1"/>
          <p:nvPr/>
        </p:nvSpPr>
        <p:spPr>
          <a:xfrm>
            <a:off x="0" y="0"/>
            <a:ext cx="428700" cy="557100"/>
          </a:xfrm>
          <a:prstGeom prst="rect">
            <a:avLst/>
          </a:prstGeom>
          <a:solidFill>
            <a:srgbClr val="DBB76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16acf5fe232_0_0"/>
          <p:cNvSpPr/>
          <p:nvPr/>
        </p:nvSpPr>
        <p:spPr>
          <a:xfrm>
            <a:off x="207062" y="1498249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16acf5fe232_0_0"/>
          <p:cNvSpPr txBox="1"/>
          <p:nvPr/>
        </p:nvSpPr>
        <p:spPr>
          <a:xfrm>
            <a:off x="7847" y="2786025"/>
            <a:ext cx="158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Low Power Consumption</a:t>
            </a:r>
            <a:endParaRPr/>
          </a:p>
        </p:txBody>
      </p:sp>
      <p:sp>
        <p:nvSpPr>
          <p:cNvPr id="248" name="Google Shape;248;g16acf5fe232_0_0"/>
          <p:cNvSpPr/>
          <p:nvPr/>
        </p:nvSpPr>
        <p:spPr>
          <a:xfrm>
            <a:off x="1728337" y="1498249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9" name="Google Shape;249;g16acf5fe232_0_0"/>
          <p:cNvCxnSpPr/>
          <p:nvPr/>
        </p:nvCxnSpPr>
        <p:spPr>
          <a:xfrm>
            <a:off x="1558000" y="1390312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50" name="Google Shape;250;g16acf5fe232_0_0"/>
          <p:cNvSpPr txBox="1"/>
          <p:nvPr/>
        </p:nvSpPr>
        <p:spPr>
          <a:xfrm>
            <a:off x="1523697" y="2786025"/>
            <a:ext cx="158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Years of Battery Life</a:t>
            </a:r>
            <a:endParaRPr/>
          </a:p>
        </p:txBody>
      </p:sp>
      <p:sp>
        <p:nvSpPr>
          <p:cNvPr id="251" name="Google Shape;251;g16acf5fe232_0_0"/>
          <p:cNvSpPr/>
          <p:nvPr/>
        </p:nvSpPr>
        <p:spPr>
          <a:xfrm>
            <a:off x="3249587" y="1498249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2" name="Google Shape;252;g16acf5fe232_0_0"/>
          <p:cNvCxnSpPr/>
          <p:nvPr/>
        </p:nvCxnSpPr>
        <p:spPr>
          <a:xfrm>
            <a:off x="3043125" y="1373487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53" name="Google Shape;253;g16acf5fe232_0_0"/>
          <p:cNvSpPr txBox="1"/>
          <p:nvPr/>
        </p:nvSpPr>
        <p:spPr>
          <a:xfrm>
            <a:off x="3031635" y="2802850"/>
            <a:ext cx="158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Long-</a:t>
            </a:r>
            <a:r>
              <a:rPr b="1" lang="en-US" sz="1600">
                <a:solidFill>
                  <a:srgbClr val="DBB76C"/>
                </a:solidFill>
              </a:rPr>
              <a:t>d</a:t>
            </a:r>
            <a:r>
              <a:rPr b="1" lang="en-US" sz="1600">
                <a:solidFill>
                  <a:srgbClr val="DBB76C"/>
                </a:solidFill>
              </a:rPr>
              <a:t>istance </a:t>
            </a:r>
            <a:endParaRPr/>
          </a:p>
        </p:txBody>
      </p:sp>
      <p:sp>
        <p:nvSpPr>
          <p:cNvPr id="254" name="Google Shape;254;g16acf5fe232_0_0"/>
          <p:cNvSpPr/>
          <p:nvPr/>
        </p:nvSpPr>
        <p:spPr>
          <a:xfrm>
            <a:off x="4740912" y="1562036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5" name="Google Shape;255;g16acf5fe232_0_0"/>
          <p:cNvCxnSpPr/>
          <p:nvPr/>
        </p:nvCxnSpPr>
        <p:spPr>
          <a:xfrm>
            <a:off x="4643450" y="1411575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56" name="Google Shape;256;g16acf5fe232_0_0"/>
          <p:cNvSpPr txBox="1"/>
          <p:nvPr/>
        </p:nvSpPr>
        <p:spPr>
          <a:xfrm>
            <a:off x="4655025" y="2824125"/>
            <a:ext cx="148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Multi-usable</a:t>
            </a:r>
            <a:endParaRPr/>
          </a:p>
        </p:txBody>
      </p:sp>
      <p:sp>
        <p:nvSpPr>
          <p:cNvPr id="257" name="Google Shape;257;g16acf5fe232_0_0"/>
          <p:cNvSpPr/>
          <p:nvPr/>
        </p:nvSpPr>
        <p:spPr>
          <a:xfrm>
            <a:off x="6215562" y="1562036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8" name="Google Shape;258;g16acf5fe232_0_0"/>
          <p:cNvCxnSpPr/>
          <p:nvPr/>
        </p:nvCxnSpPr>
        <p:spPr>
          <a:xfrm>
            <a:off x="6148900" y="1432825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59" name="Google Shape;259;g16acf5fe232_0_0"/>
          <p:cNvSpPr txBox="1"/>
          <p:nvPr/>
        </p:nvSpPr>
        <p:spPr>
          <a:xfrm>
            <a:off x="6230887" y="2845375"/>
            <a:ext cx="1270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Scalable</a:t>
            </a:r>
            <a:endParaRPr/>
          </a:p>
        </p:txBody>
      </p:sp>
      <p:sp>
        <p:nvSpPr>
          <p:cNvPr id="260" name="Google Shape;260;g16acf5fe232_0_0"/>
          <p:cNvSpPr/>
          <p:nvPr/>
        </p:nvSpPr>
        <p:spPr>
          <a:xfrm>
            <a:off x="7783962" y="1562036"/>
            <a:ext cx="1190400" cy="1190400"/>
          </a:xfrm>
          <a:prstGeom prst="ellipse">
            <a:avLst/>
          </a:prstGeom>
          <a:solidFill>
            <a:srgbClr val="DBB76C">
              <a:alpha val="4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1" name="Google Shape;261;g16acf5fe232_0_0"/>
          <p:cNvCxnSpPr/>
          <p:nvPr/>
        </p:nvCxnSpPr>
        <p:spPr>
          <a:xfrm>
            <a:off x="7594950" y="1432825"/>
            <a:ext cx="0" cy="3163800"/>
          </a:xfrm>
          <a:prstGeom prst="straightConnector1">
            <a:avLst/>
          </a:prstGeom>
          <a:noFill/>
          <a:ln cap="flat" cmpd="sng" w="9525">
            <a:solidFill>
              <a:srgbClr val="DBB76C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62" name="Google Shape;262;g16acf5fe232_0_0"/>
          <p:cNvSpPr txBox="1"/>
          <p:nvPr/>
        </p:nvSpPr>
        <p:spPr>
          <a:xfrm>
            <a:off x="7583347" y="2845363"/>
            <a:ext cx="158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BB76C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DBB76C"/>
                </a:solidFill>
              </a:rPr>
              <a:t>Cost-effective</a:t>
            </a:r>
            <a:endParaRPr/>
          </a:p>
        </p:txBody>
      </p:sp>
      <p:pic>
        <p:nvPicPr>
          <p:cNvPr id="263" name="Google Shape;263;g16acf5fe23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426" y="1694626"/>
            <a:ext cx="797650" cy="7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16acf5fe23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7105" y="1642457"/>
            <a:ext cx="902001" cy="90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g16acf5fe23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3774" y="1599924"/>
            <a:ext cx="902001" cy="90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16acf5fe232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37288" y="1694612"/>
            <a:ext cx="797650" cy="797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16acf5fe232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4313" y="1757624"/>
            <a:ext cx="797626" cy="799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16acf5fe232_0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02026" y="1758411"/>
            <a:ext cx="797650" cy="797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16acf5fe232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955275" y="4640575"/>
            <a:ext cx="1188720" cy="502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_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4_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1_Office 主题">
  <a:themeElements>
    <a:clrScheme name="Office 主题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2015-07-22T05:55:44Z</dcterms:created>
  <dc:creator>熊猫设计出品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